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3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737217" y="446277"/>
            <a:ext cx="178815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6F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F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F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6F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68579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68579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37217" y="446277"/>
            <a:ext cx="178815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6F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2283" y="2019680"/>
            <a:ext cx="8430895" cy="2449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30.png"/><Relationship Id="rId4" Type="http://schemas.openxmlformats.org/officeDocument/2006/relationships/image" Target="../media/image16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1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9" Type="http://schemas.openxmlformats.org/officeDocument/2006/relationships/image" Target="../media/image76.png"/><Relationship Id="rId3" Type="http://schemas.openxmlformats.org/officeDocument/2006/relationships/image" Target="../media/image44.png"/><Relationship Id="rId21" Type="http://schemas.openxmlformats.org/officeDocument/2006/relationships/image" Target="../media/image58.png"/><Relationship Id="rId34" Type="http://schemas.openxmlformats.org/officeDocument/2006/relationships/image" Target="../media/image71.png"/><Relationship Id="rId42" Type="http://schemas.openxmlformats.org/officeDocument/2006/relationships/image" Target="../media/image79.png"/><Relationship Id="rId47" Type="http://schemas.openxmlformats.org/officeDocument/2006/relationships/image" Target="../media/image84.png"/><Relationship Id="rId50" Type="http://schemas.openxmlformats.org/officeDocument/2006/relationships/image" Target="../media/image87.png"/><Relationship Id="rId7" Type="http://schemas.openxmlformats.org/officeDocument/2006/relationships/image" Target="../media/image19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33" Type="http://schemas.openxmlformats.org/officeDocument/2006/relationships/image" Target="../media/image70.png"/><Relationship Id="rId38" Type="http://schemas.openxmlformats.org/officeDocument/2006/relationships/image" Target="../media/image75.png"/><Relationship Id="rId46" Type="http://schemas.openxmlformats.org/officeDocument/2006/relationships/image" Target="../media/image83.png"/><Relationship Id="rId2" Type="http://schemas.openxmlformats.org/officeDocument/2006/relationships/image" Target="../media/image2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29" Type="http://schemas.openxmlformats.org/officeDocument/2006/relationships/image" Target="../media/image66.png"/><Relationship Id="rId41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32" Type="http://schemas.openxmlformats.org/officeDocument/2006/relationships/image" Target="../media/image69.png"/><Relationship Id="rId37" Type="http://schemas.openxmlformats.org/officeDocument/2006/relationships/image" Target="../media/image74.png"/><Relationship Id="rId40" Type="http://schemas.openxmlformats.org/officeDocument/2006/relationships/image" Target="../media/image77.png"/><Relationship Id="rId45" Type="http://schemas.openxmlformats.org/officeDocument/2006/relationships/image" Target="../media/image82.png"/><Relationship Id="rId5" Type="http://schemas.openxmlformats.org/officeDocument/2006/relationships/image" Target="../media/image17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28" Type="http://schemas.openxmlformats.org/officeDocument/2006/relationships/image" Target="../media/image65.png"/><Relationship Id="rId36" Type="http://schemas.openxmlformats.org/officeDocument/2006/relationships/image" Target="../media/image73.png"/><Relationship Id="rId49" Type="http://schemas.openxmlformats.org/officeDocument/2006/relationships/image" Target="../media/image86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31" Type="http://schemas.openxmlformats.org/officeDocument/2006/relationships/image" Target="../media/image68.png"/><Relationship Id="rId44" Type="http://schemas.openxmlformats.org/officeDocument/2006/relationships/image" Target="../media/image81.png"/><Relationship Id="rId52" Type="http://schemas.openxmlformats.org/officeDocument/2006/relationships/image" Target="../media/image89.png"/><Relationship Id="rId4" Type="http://schemas.openxmlformats.org/officeDocument/2006/relationships/image" Target="../media/image16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67.png"/><Relationship Id="rId35" Type="http://schemas.openxmlformats.org/officeDocument/2006/relationships/image" Target="../media/image72.png"/><Relationship Id="rId43" Type="http://schemas.openxmlformats.org/officeDocument/2006/relationships/image" Target="../media/image80.png"/><Relationship Id="rId48" Type="http://schemas.openxmlformats.org/officeDocument/2006/relationships/image" Target="../media/image85.png"/><Relationship Id="rId8" Type="http://schemas.openxmlformats.org/officeDocument/2006/relationships/image" Target="../media/image45.png"/><Relationship Id="rId51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9.png"/><Relationship Id="rId5" Type="http://schemas.openxmlformats.org/officeDocument/2006/relationships/image" Target="../media/image93.png"/><Relationship Id="rId10" Type="http://schemas.openxmlformats.org/officeDocument/2006/relationships/image" Target="../media/image18.png"/><Relationship Id="rId4" Type="http://schemas.openxmlformats.org/officeDocument/2006/relationships/image" Target="../media/image92.png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6.png"/><Relationship Id="rId7" Type="http://schemas.openxmlformats.org/officeDocument/2006/relationships/image" Target="../media/image94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9.png"/><Relationship Id="rId5" Type="http://schemas.openxmlformats.org/officeDocument/2006/relationships/image" Target="../media/image98.png"/><Relationship Id="rId10" Type="http://schemas.openxmlformats.org/officeDocument/2006/relationships/image" Target="../media/image18.png"/><Relationship Id="rId4" Type="http://schemas.openxmlformats.org/officeDocument/2006/relationships/image" Target="../media/image97.png"/><Relationship Id="rId9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g"/><Relationship Id="rId3" Type="http://schemas.openxmlformats.org/officeDocument/2006/relationships/image" Target="../media/image16.png"/><Relationship Id="rId7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6.png"/><Relationship Id="rId7" Type="http://schemas.openxmlformats.org/officeDocument/2006/relationships/image" Target="../media/image106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2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794453"/>
            <a:ext cx="7225030" cy="14964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33145" y="3524758"/>
            <a:ext cx="5523230" cy="1549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0" b="1" spc="-1275" dirty="0">
                <a:solidFill>
                  <a:srgbClr val="005EA3"/>
                </a:solidFill>
                <a:latin typeface="Verdana"/>
                <a:cs typeface="Verdana"/>
              </a:rPr>
              <a:t>Economic</a:t>
            </a:r>
            <a:endParaRPr sz="100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68067" y="5617469"/>
            <a:ext cx="2142489" cy="12405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31007" y="5617469"/>
            <a:ext cx="2220341" cy="12405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71671" y="5617469"/>
            <a:ext cx="1915541" cy="124052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07535" y="5617469"/>
            <a:ext cx="3398266" cy="12405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97810" y="4396841"/>
            <a:ext cx="378396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600" b="1" spc="-1495" dirty="0">
                <a:solidFill>
                  <a:srgbClr val="FFFFFF"/>
                </a:solidFill>
                <a:latin typeface="Verdana"/>
                <a:cs typeface="Verdana"/>
              </a:rPr>
              <a:t>b</a:t>
            </a:r>
            <a:r>
              <a:rPr sz="9600" b="1" spc="-765" dirty="0">
                <a:solidFill>
                  <a:srgbClr val="FFFFFF"/>
                </a:solidFill>
                <a:latin typeface="Verdana"/>
                <a:cs typeface="Verdana"/>
              </a:rPr>
              <a:t>o</a:t>
            </a:r>
            <a:r>
              <a:rPr sz="9600" b="1" spc="-944" dirty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9600" b="1" spc="-1470" dirty="0">
                <a:solidFill>
                  <a:srgbClr val="FFFFFF"/>
                </a:solidFill>
                <a:latin typeface="Verdana"/>
                <a:cs typeface="Verdana"/>
              </a:rPr>
              <a:t>any</a:t>
            </a:r>
            <a:endParaRPr sz="9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34728" y="861098"/>
            <a:ext cx="1420241" cy="47837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562843" y="861098"/>
            <a:ext cx="687158" cy="4783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98123" y="861098"/>
            <a:ext cx="792302" cy="47837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520428" y="1458404"/>
            <a:ext cx="453948" cy="32899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066019" y="1458531"/>
            <a:ext cx="370090" cy="27108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712195" y="1458531"/>
            <a:ext cx="368592" cy="27108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383018" y="446277"/>
            <a:ext cx="403415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00630">
              <a:lnSpc>
                <a:spcPct val="100000"/>
              </a:lnSpc>
              <a:spcBef>
                <a:spcPts val="105"/>
              </a:spcBef>
            </a:pPr>
            <a:r>
              <a:rPr sz="3200" b="1" spc="-625" dirty="0">
                <a:solidFill>
                  <a:srgbClr val="001F5F"/>
                </a:solidFill>
                <a:latin typeface="Verdana"/>
                <a:cs typeface="Verdana"/>
              </a:rPr>
              <a:t>UNIT </a:t>
            </a:r>
            <a:r>
              <a:rPr sz="3200" b="1" dirty="0">
                <a:solidFill>
                  <a:srgbClr val="001F5F"/>
                </a:solidFill>
                <a:latin typeface="Verdana"/>
                <a:cs typeface="Verdana"/>
              </a:rPr>
              <a:t>- </a:t>
            </a:r>
            <a:r>
              <a:rPr sz="3200" b="1" spc="-630" dirty="0" smtClean="0">
                <a:solidFill>
                  <a:srgbClr val="001F5F"/>
                </a:solidFill>
                <a:latin typeface="Verdana"/>
                <a:cs typeface="Verdana"/>
              </a:rPr>
              <a:t>X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5287010" cy="14706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610"/>
              </a:lnSpc>
              <a:spcBef>
                <a:spcPts val="95"/>
              </a:spcBef>
            </a:pPr>
            <a:r>
              <a:rPr sz="4000" b="0" u="heavy" spc="-2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Rhizobium</a:t>
            </a:r>
            <a:r>
              <a:rPr sz="4000" b="0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b="0" spc="-180" dirty="0">
                <a:solidFill>
                  <a:srgbClr val="585858"/>
                </a:solidFill>
                <a:latin typeface="Trebuchet MS"/>
                <a:cs typeface="Trebuchet MS"/>
              </a:rPr>
              <a:t>(Symbiotic</a:t>
            </a:r>
            <a:r>
              <a:rPr sz="3000" b="0" spc="-9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3000" b="0" spc="-195" dirty="0">
                <a:solidFill>
                  <a:srgbClr val="585858"/>
                </a:solidFill>
                <a:latin typeface="Trebuchet MS"/>
                <a:cs typeface="Trebuchet MS"/>
              </a:rPr>
              <a:t>bacteria)</a:t>
            </a:r>
            <a:endParaRPr sz="3000">
              <a:latin typeface="Trebuchet MS"/>
              <a:cs typeface="Trebuchet MS"/>
            </a:endParaRPr>
          </a:p>
          <a:p>
            <a:pPr marL="391795" marR="850265" indent="-342900">
              <a:lnSpc>
                <a:spcPct val="92300"/>
              </a:lnSpc>
              <a:spcBef>
                <a:spcPts val="140"/>
              </a:spcBef>
            </a:pPr>
            <a:r>
              <a:rPr sz="3600" b="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b="0" spc="-145" dirty="0">
                <a:solidFill>
                  <a:srgbClr val="001F5F"/>
                </a:solidFill>
                <a:latin typeface="Arial"/>
                <a:cs typeface="Arial"/>
              </a:rPr>
              <a:t>Best </a:t>
            </a:r>
            <a:r>
              <a:rPr sz="2400" b="0" spc="-75" dirty="0">
                <a:solidFill>
                  <a:srgbClr val="001F5F"/>
                </a:solidFill>
                <a:latin typeface="Arial"/>
                <a:cs typeface="Arial"/>
              </a:rPr>
              <a:t>suited </a:t>
            </a:r>
            <a:r>
              <a:rPr sz="2400" b="0" spc="-10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400" b="0" spc="-110" dirty="0">
                <a:solidFill>
                  <a:srgbClr val="001F5F"/>
                </a:solidFill>
                <a:latin typeface="Arial"/>
                <a:cs typeface="Arial"/>
              </a:rPr>
              <a:t>paddy </a:t>
            </a:r>
            <a:r>
              <a:rPr sz="2400" b="0" spc="-30" dirty="0">
                <a:solidFill>
                  <a:srgbClr val="001F5F"/>
                </a:solidFill>
                <a:latin typeface="Arial"/>
                <a:cs typeface="Arial"/>
              </a:rPr>
              <a:t>field</a:t>
            </a:r>
            <a:r>
              <a:rPr sz="2400" b="0" spc="-3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70" dirty="0">
                <a:solidFill>
                  <a:srgbClr val="001F5F"/>
                </a:solidFill>
                <a:latin typeface="Arial"/>
                <a:cs typeface="Arial"/>
              </a:rPr>
              <a:t>which  </a:t>
            </a:r>
            <a:r>
              <a:rPr sz="2400" b="0" spc="-120" dirty="0">
                <a:solidFill>
                  <a:srgbClr val="001F5F"/>
                </a:solidFill>
                <a:latin typeface="Arial"/>
                <a:cs typeface="Arial"/>
              </a:rPr>
              <a:t>increase </a:t>
            </a:r>
            <a:r>
              <a:rPr sz="2400" b="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b="0" spc="-60" dirty="0">
                <a:solidFill>
                  <a:srgbClr val="001F5F"/>
                </a:solidFill>
                <a:latin typeface="Arial"/>
                <a:cs typeface="Arial"/>
              </a:rPr>
              <a:t>yield </a:t>
            </a:r>
            <a:r>
              <a:rPr sz="2400" b="0" spc="-105" dirty="0">
                <a:solidFill>
                  <a:srgbClr val="001F5F"/>
                </a:solidFill>
                <a:latin typeface="Arial"/>
                <a:cs typeface="Arial"/>
              </a:rPr>
              <a:t>by </a:t>
            </a:r>
            <a:r>
              <a:rPr sz="2400" b="0" spc="-120" dirty="0">
                <a:solidFill>
                  <a:srgbClr val="001F5F"/>
                </a:solidFill>
                <a:latin typeface="Arial"/>
                <a:cs typeface="Arial"/>
              </a:rPr>
              <a:t>15 </a:t>
            </a:r>
            <a:r>
              <a:rPr sz="2400" b="0" spc="-14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0" spc="-4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225" dirty="0">
                <a:solidFill>
                  <a:srgbClr val="001F5F"/>
                </a:solidFill>
                <a:latin typeface="Arial"/>
                <a:cs typeface="Arial"/>
              </a:rPr>
              <a:t>40%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605164" y="5577332"/>
            <a:ext cx="3116293" cy="7510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015228" y="1621472"/>
            <a:ext cx="5752973" cy="424878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4544060" cy="164147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5080" indent="-342900">
              <a:lnSpc>
                <a:spcPct val="92300"/>
              </a:lnSpc>
              <a:spcBef>
                <a:spcPts val="43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Suited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wetland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rice</a:t>
            </a:r>
            <a:r>
              <a:rPr sz="2400" spc="-3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40" dirty="0">
                <a:solidFill>
                  <a:srgbClr val="001F5F"/>
                </a:solidFill>
                <a:latin typeface="Arial"/>
                <a:cs typeface="Arial"/>
              </a:rPr>
              <a:t>cultivation 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increase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yield</a:t>
            </a:r>
            <a:endParaRPr sz="2400">
              <a:latin typeface="Arial"/>
              <a:cs typeface="Arial"/>
            </a:endParaRPr>
          </a:p>
          <a:p>
            <a:pPr marL="355600" marR="448309">
              <a:lnSpc>
                <a:spcPct val="100000"/>
              </a:lnSpc>
              <a:spcBef>
                <a:spcPts val="5"/>
              </a:spcBef>
            </a:pP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40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60kg/ha/crop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400" spc="75" dirty="0">
                <a:solidFill>
                  <a:srgbClr val="001F5F"/>
                </a:solidFill>
                <a:latin typeface="Arial"/>
                <a:cs typeface="Arial"/>
              </a:rPr>
              <a:t>it</a:t>
            </a:r>
            <a:r>
              <a:rPr sz="2400" spc="-22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quickly 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decomposes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soil.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51206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5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Azolla</a:t>
            </a:r>
            <a:r>
              <a:rPr sz="4000" b="0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000" b="0" spc="-195" dirty="0">
                <a:solidFill>
                  <a:srgbClr val="585858"/>
                </a:solidFill>
                <a:latin typeface="Trebuchet MS"/>
                <a:cs typeface="Trebuchet MS"/>
              </a:rPr>
              <a:t>(Free </a:t>
            </a:r>
            <a:r>
              <a:rPr sz="3000" b="0" spc="-175" dirty="0">
                <a:solidFill>
                  <a:srgbClr val="585858"/>
                </a:solidFill>
                <a:latin typeface="Trebuchet MS"/>
                <a:cs typeface="Trebuchet MS"/>
              </a:rPr>
              <a:t>floating </a:t>
            </a:r>
            <a:r>
              <a:rPr sz="3000" b="0" spc="-195" dirty="0">
                <a:solidFill>
                  <a:srgbClr val="585858"/>
                </a:solidFill>
                <a:latin typeface="Trebuchet MS"/>
                <a:cs typeface="Trebuchet MS"/>
              </a:rPr>
              <a:t>water</a:t>
            </a:r>
            <a:r>
              <a:rPr sz="3000" b="0" spc="-290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3000" b="0" spc="-195" dirty="0">
                <a:solidFill>
                  <a:srgbClr val="585858"/>
                </a:solidFill>
                <a:latin typeface="Trebuchet MS"/>
                <a:cs typeface="Trebuchet MS"/>
              </a:rPr>
              <a:t>fern)</a:t>
            </a:r>
            <a:endParaRPr sz="3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21323" y="1621485"/>
            <a:ext cx="5733160" cy="41207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973155" y="5626430"/>
            <a:ext cx="244236" cy="23300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301228" y="5581650"/>
            <a:ext cx="589280" cy="211454"/>
          </a:xfrm>
          <a:custGeom>
            <a:avLst/>
            <a:gdLst/>
            <a:ahLst/>
            <a:cxnLst/>
            <a:rect l="l" t="t" r="r" b="b"/>
            <a:pathLst>
              <a:path w="589279" h="211454">
                <a:moveTo>
                  <a:pt x="63626" y="43916"/>
                </a:moveTo>
                <a:lnTo>
                  <a:pt x="126" y="205130"/>
                </a:lnTo>
                <a:lnTo>
                  <a:pt x="0" y="208864"/>
                </a:lnTo>
                <a:lnTo>
                  <a:pt x="380" y="209677"/>
                </a:lnTo>
                <a:lnTo>
                  <a:pt x="1016" y="210210"/>
                </a:lnTo>
                <a:lnTo>
                  <a:pt x="1777" y="210731"/>
                </a:lnTo>
                <a:lnTo>
                  <a:pt x="2794" y="211035"/>
                </a:lnTo>
                <a:lnTo>
                  <a:pt x="5969" y="211188"/>
                </a:lnTo>
                <a:lnTo>
                  <a:pt x="7874" y="211137"/>
                </a:lnTo>
                <a:lnTo>
                  <a:pt x="31623" y="166001"/>
                </a:lnTo>
                <a:lnTo>
                  <a:pt x="98171" y="160439"/>
                </a:lnTo>
                <a:lnTo>
                  <a:pt x="122048" y="160439"/>
                </a:lnTo>
                <a:lnTo>
                  <a:pt x="116617" y="148590"/>
                </a:lnTo>
                <a:lnTo>
                  <a:pt x="35432" y="148590"/>
                </a:lnTo>
                <a:lnTo>
                  <a:pt x="56388" y="66408"/>
                </a:lnTo>
                <a:lnTo>
                  <a:pt x="78943" y="66395"/>
                </a:lnTo>
                <a:lnTo>
                  <a:pt x="70357" y="47663"/>
                </a:lnTo>
                <a:lnTo>
                  <a:pt x="65024" y="44030"/>
                </a:lnTo>
                <a:lnTo>
                  <a:pt x="63626" y="43916"/>
                </a:lnTo>
                <a:close/>
              </a:path>
              <a:path w="589279" h="211454">
                <a:moveTo>
                  <a:pt x="122048" y="160439"/>
                </a:moveTo>
                <a:lnTo>
                  <a:pt x="98171" y="160439"/>
                </a:lnTo>
                <a:lnTo>
                  <a:pt x="115195" y="198310"/>
                </a:lnTo>
                <a:lnTo>
                  <a:pt x="115570" y="199009"/>
                </a:lnTo>
                <a:lnTo>
                  <a:pt x="116077" y="199593"/>
                </a:lnTo>
                <a:lnTo>
                  <a:pt x="116840" y="200533"/>
                </a:lnTo>
                <a:lnTo>
                  <a:pt x="117522" y="200888"/>
                </a:lnTo>
                <a:lnTo>
                  <a:pt x="119125" y="201320"/>
                </a:lnTo>
                <a:lnTo>
                  <a:pt x="120269" y="201422"/>
                </a:lnTo>
                <a:lnTo>
                  <a:pt x="123317" y="201422"/>
                </a:lnTo>
                <a:lnTo>
                  <a:pt x="138049" y="197446"/>
                </a:lnTo>
                <a:lnTo>
                  <a:pt x="137795" y="195224"/>
                </a:lnTo>
                <a:lnTo>
                  <a:pt x="137287" y="193789"/>
                </a:lnTo>
                <a:lnTo>
                  <a:pt x="136525" y="192024"/>
                </a:lnTo>
                <a:lnTo>
                  <a:pt x="122048" y="160439"/>
                </a:lnTo>
                <a:close/>
              </a:path>
              <a:path w="589279" h="211454">
                <a:moveTo>
                  <a:pt x="78943" y="66395"/>
                </a:moveTo>
                <a:lnTo>
                  <a:pt x="56515" y="66395"/>
                </a:lnTo>
                <a:lnTo>
                  <a:pt x="91186" y="143929"/>
                </a:lnTo>
                <a:lnTo>
                  <a:pt x="35432" y="148590"/>
                </a:lnTo>
                <a:lnTo>
                  <a:pt x="116617" y="148590"/>
                </a:lnTo>
                <a:lnTo>
                  <a:pt x="78943" y="66395"/>
                </a:lnTo>
                <a:close/>
              </a:path>
              <a:path w="589279" h="211454">
                <a:moveTo>
                  <a:pt x="219999" y="93116"/>
                </a:moveTo>
                <a:lnTo>
                  <a:pt x="199390" y="93116"/>
                </a:lnTo>
                <a:lnTo>
                  <a:pt x="156591" y="173761"/>
                </a:lnTo>
                <a:lnTo>
                  <a:pt x="155910" y="175234"/>
                </a:lnTo>
                <a:lnTo>
                  <a:pt x="155321" y="176377"/>
                </a:lnTo>
                <a:lnTo>
                  <a:pt x="153162" y="186385"/>
                </a:lnTo>
                <a:lnTo>
                  <a:pt x="153797" y="193319"/>
                </a:lnTo>
                <a:lnTo>
                  <a:pt x="154558" y="195211"/>
                </a:lnTo>
                <a:lnTo>
                  <a:pt x="155701" y="196278"/>
                </a:lnTo>
                <a:lnTo>
                  <a:pt x="156972" y="197345"/>
                </a:lnTo>
                <a:lnTo>
                  <a:pt x="158369" y="197802"/>
                </a:lnTo>
                <a:lnTo>
                  <a:pt x="229362" y="191871"/>
                </a:lnTo>
                <a:lnTo>
                  <a:pt x="229997" y="191668"/>
                </a:lnTo>
                <a:lnTo>
                  <a:pt x="230504" y="191338"/>
                </a:lnTo>
                <a:lnTo>
                  <a:pt x="231140" y="190995"/>
                </a:lnTo>
                <a:lnTo>
                  <a:pt x="231521" y="190461"/>
                </a:lnTo>
                <a:lnTo>
                  <a:pt x="232028" y="189001"/>
                </a:lnTo>
                <a:lnTo>
                  <a:pt x="232282" y="188074"/>
                </a:lnTo>
                <a:lnTo>
                  <a:pt x="232664" y="184442"/>
                </a:lnTo>
                <a:lnTo>
                  <a:pt x="232410" y="182880"/>
                </a:lnTo>
                <a:lnTo>
                  <a:pt x="232155" y="179984"/>
                </a:lnTo>
                <a:lnTo>
                  <a:pt x="231838" y="179069"/>
                </a:lnTo>
                <a:lnTo>
                  <a:pt x="175005" y="179069"/>
                </a:lnTo>
                <a:lnTo>
                  <a:pt x="217550" y="98450"/>
                </a:lnTo>
                <a:lnTo>
                  <a:pt x="218313" y="97066"/>
                </a:lnTo>
                <a:lnTo>
                  <a:pt x="218821" y="95808"/>
                </a:lnTo>
                <a:lnTo>
                  <a:pt x="219837" y="93560"/>
                </a:lnTo>
                <a:lnTo>
                  <a:pt x="219999" y="93116"/>
                </a:lnTo>
                <a:close/>
              </a:path>
              <a:path w="589279" h="211454">
                <a:moveTo>
                  <a:pt x="227965" y="174650"/>
                </a:moveTo>
                <a:lnTo>
                  <a:pt x="175005" y="179069"/>
                </a:lnTo>
                <a:lnTo>
                  <a:pt x="231838" y="179069"/>
                </a:lnTo>
                <a:lnTo>
                  <a:pt x="229107" y="174993"/>
                </a:lnTo>
                <a:lnTo>
                  <a:pt x="228600" y="174752"/>
                </a:lnTo>
                <a:lnTo>
                  <a:pt x="227965" y="174650"/>
                </a:lnTo>
                <a:close/>
              </a:path>
              <a:path w="589279" h="211454">
                <a:moveTo>
                  <a:pt x="215138" y="74472"/>
                </a:moveTo>
                <a:lnTo>
                  <a:pt x="149447" y="79959"/>
                </a:lnTo>
                <a:lnTo>
                  <a:pt x="148971" y="80149"/>
                </a:lnTo>
                <a:lnTo>
                  <a:pt x="148463" y="80479"/>
                </a:lnTo>
                <a:lnTo>
                  <a:pt x="147827" y="80810"/>
                </a:lnTo>
                <a:lnTo>
                  <a:pt x="147447" y="81343"/>
                </a:lnTo>
                <a:lnTo>
                  <a:pt x="147193" y="82080"/>
                </a:lnTo>
                <a:lnTo>
                  <a:pt x="146812" y="82816"/>
                </a:lnTo>
                <a:lnTo>
                  <a:pt x="146557" y="84874"/>
                </a:lnTo>
                <a:lnTo>
                  <a:pt x="146579" y="87566"/>
                </a:lnTo>
                <a:lnTo>
                  <a:pt x="146939" y="91846"/>
                </a:lnTo>
                <a:lnTo>
                  <a:pt x="147447" y="94018"/>
                </a:lnTo>
                <a:lnTo>
                  <a:pt x="148336" y="95313"/>
                </a:lnTo>
                <a:lnTo>
                  <a:pt x="149351" y="96621"/>
                </a:lnTo>
                <a:lnTo>
                  <a:pt x="150368" y="97205"/>
                </a:lnTo>
                <a:lnTo>
                  <a:pt x="151765" y="97104"/>
                </a:lnTo>
                <a:lnTo>
                  <a:pt x="199390" y="93116"/>
                </a:lnTo>
                <a:lnTo>
                  <a:pt x="219999" y="93116"/>
                </a:lnTo>
                <a:lnTo>
                  <a:pt x="220218" y="92519"/>
                </a:lnTo>
                <a:lnTo>
                  <a:pt x="220725" y="90563"/>
                </a:lnTo>
                <a:lnTo>
                  <a:pt x="221106" y="87566"/>
                </a:lnTo>
                <a:lnTo>
                  <a:pt x="220979" y="85331"/>
                </a:lnTo>
                <a:lnTo>
                  <a:pt x="220469" y="79946"/>
                </a:lnTo>
                <a:lnTo>
                  <a:pt x="220218" y="78816"/>
                </a:lnTo>
                <a:lnTo>
                  <a:pt x="219837" y="77927"/>
                </a:lnTo>
                <a:lnTo>
                  <a:pt x="219582" y="77050"/>
                </a:lnTo>
                <a:lnTo>
                  <a:pt x="215900" y="74523"/>
                </a:lnTo>
                <a:lnTo>
                  <a:pt x="215138" y="74472"/>
                </a:lnTo>
                <a:close/>
              </a:path>
              <a:path w="589279" h="211454">
                <a:moveTo>
                  <a:pt x="304419" y="64630"/>
                </a:moveTo>
                <a:lnTo>
                  <a:pt x="263905" y="75704"/>
                </a:lnTo>
                <a:lnTo>
                  <a:pt x="254126" y="86423"/>
                </a:lnTo>
                <a:lnTo>
                  <a:pt x="249808" y="92354"/>
                </a:lnTo>
                <a:lnTo>
                  <a:pt x="243344" y="127584"/>
                </a:lnTo>
                <a:lnTo>
                  <a:pt x="243586" y="132435"/>
                </a:lnTo>
                <a:lnTo>
                  <a:pt x="255904" y="170700"/>
                </a:lnTo>
                <a:lnTo>
                  <a:pt x="294004" y="188836"/>
                </a:lnTo>
                <a:lnTo>
                  <a:pt x="303149" y="188074"/>
                </a:lnTo>
                <a:lnTo>
                  <a:pt x="340105" y="172847"/>
                </a:lnTo>
                <a:lnTo>
                  <a:pt x="341182" y="171322"/>
                </a:lnTo>
                <a:lnTo>
                  <a:pt x="296164" y="171322"/>
                </a:lnTo>
                <a:lnTo>
                  <a:pt x="290575" y="170599"/>
                </a:lnTo>
                <a:lnTo>
                  <a:pt x="286003" y="168617"/>
                </a:lnTo>
                <a:lnTo>
                  <a:pt x="281304" y="166636"/>
                </a:lnTo>
                <a:lnTo>
                  <a:pt x="277601" y="163728"/>
                </a:lnTo>
                <a:lnTo>
                  <a:pt x="274574" y="159969"/>
                </a:lnTo>
                <a:lnTo>
                  <a:pt x="271652" y="156184"/>
                </a:lnTo>
                <a:lnTo>
                  <a:pt x="269367" y="151650"/>
                </a:lnTo>
                <a:lnTo>
                  <a:pt x="267807" y="146265"/>
                </a:lnTo>
                <a:lnTo>
                  <a:pt x="266192" y="141109"/>
                </a:lnTo>
                <a:lnTo>
                  <a:pt x="265175" y="135420"/>
                </a:lnTo>
                <a:lnTo>
                  <a:pt x="264247" y="124028"/>
                </a:lnTo>
                <a:lnTo>
                  <a:pt x="264372" y="117995"/>
                </a:lnTo>
                <a:lnTo>
                  <a:pt x="284733" y="84569"/>
                </a:lnTo>
                <a:lnTo>
                  <a:pt x="302514" y="82003"/>
                </a:lnTo>
                <a:lnTo>
                  <a:pt x="341735" y="82003"/>
                </a:lnTo>
                <a:lnTo>
                  <a:pt x="332613" y="73126"/>
                </a:lnTo>
                <a:lnTo>
                  <a:pt x="326644" y="69634"/>
                </a:lnTo>
                <a:lnTo>
                  <a:pt x="312547" y="65328"/>
                </a:lnTo>
                <a:lnTo>
                  <a:pt x="304419" y="64630"/>
                </a:lnTo>
                <a:close/>
              </a:path>
              <a:path w="589279" h="211454">
                <a:moveTo>
                  <a:pt x="341735" y="82003"/>
                </a:moveTo>
                <a:lnTo>
                  <a:pt x="302514" y="82003"/>
                </a:lnTo>
                <a:lnTo>
                  <a:pt x="308101" y="82715"/>
                </a:lnTo>
                <a:lnTo>
                  <a:pt x="317246" y="86690"/>
                </a:lnTo>
                <a:lnTo>
                  <a:pt x="321055" y="89598"/>
                </a:lnTo>
                <a:lnTo>
                  <a:pt x="326898" y="97256"/>
                </a:lnTo>
                <a:lnTo>
                  <a:pt x="329183" y="101803"/>
                </a:lnTo>
                <a:lnTo>
                  <a:pt x="330707" y="107073"/>
                </a:lnTo>
                <a:lnTo>
                  <a:pt x="332358" y="112344"/>
                </a:lnTo>
                <a:lnTo>
                  <a:pt x="333375" y="117995"/>
                </a:lnTo>
                <a:lnTo>
                  <a:pt x="334163" y="127584"/>
                </a:lnTo>
                <a:lnTo>
                  <a:pt x="334264" y="136423"/>
                </a:lnTo>
                <a:lnTo>
                  <a:pt x="332486" y="147383"/>
                </a:lnTo>
                <a:lnTo>
                  <a:pt x="296164" y="171322"/>
                </a:lnTo>
                <a:lnTo>
                  <a:pt x="341182" y="171322"/>
                </a:lnTo>
                <a:lnTo>
                  <a:pt x="344297" y="166916"/>
                </a:lnTo>
                <a:lnTo>
                  <a:pt x="348615" y="160985"/>
                </a:lnTo>
                <a:lnTo>
                  <a:pt x="351663" y="154101"/>
                </a:lnTo>
                <a:lnTo>
                  <a:pt x="353415" y="146380"/>
                </a:lnTo>
                <a:lnTo>
                  <a:pt x="354536" y="140272"/>
                </a:lnTo>
                <a:lnTo>
                  <a:pt x="355155" y="134045"/>
                </a:lnTo>
                <a:lnTo>
                  <a:pt x="355234" y="130467"/>
                </a:lnTo>
                <a:lnTo>
                  <a:pt x="355121" y="124028"/>
                </a:lnTo>
                <a:lnTo>
                  <a:pt x="342519" y="82765"/>
                </a:lnTo>
                <a:lnTo>
                  <a:pt x="341735" y="82003"/>
                </a:lnTo>
                <a:close/>
              </a:path>
              <a:path w="589279" h="211454">
                <a:moveTo>
                  <a:pt x="389381" y="4825"/>
                </a:moveTo>
                <a:lnTo>
                  <a:pt x="387730" y="4953"/>
                </a:lnTo>
                <a:lnTo>
                  <a:pt x="383667" y="5206"/>
                </a:lnTo>
                <a:lnTo>
                  <a:pt x="382016" y="5461"/>
                </a:lnTo>
                <a:lnTo>
                  <a:pt x="376174" y="8128"/>
                </a:lnTo>
                <a:lnTo>
                  <a:pt x="375920" y="8648"/>
                </a:lnTo>
                <a:lnTo>
                  <a:pt x="375793" y="9906"/>
                </a:lnTo>
                <a:lnTo>
                  <a:pt x="389636" y="175348"/>
                </a:lnTo>
                <a:lnTo>
                  <a:pt x="389890" y="176555"/>
                </a:lnTo>
                <a:lnTo>
                  <a:pt x="390271" y="176987"/>
                </a:lnTo>
                <a:lnTo>
                  <a:pt x="390525" y="177419"/>
                </a:lnTo>
                <a:lnTo>
                  <a:pt x="396494" y="178562"/>
                </a:lnTo>
                <a:lnTo>
                  <a:pt x="398145" y="178511"/>
                </a:lnTo>
                <a:lnTo>
                  <a:pt x="408177" y="176669"/>
                </a:lnTo>
                <a:lnTo>
                  <a:pt x="408940" y="176275"/>
                </a:lnTo>
                <a:lnTo>
                  <a:pt x="409448" y="175831"/>
                </a:lnTo>
                <a:lnTo>
                  <a:pt x="409701" y="175348"/>
                </a:lnTo>
                <a:lnTo>
                  <a:pt x="410082" y="174866"/>
                </a:lnTo>
                <a:lnTo>
                  <a:pt x="410210" y="174307"/>
                </a:lnTo>
                <a:lnTo>
                  <a:pt x="410082" y="173647"/>
                </a:lnTo>
                <a:lnTo>
                  <a:pt x="396278" y="8648"/>
                </a:lnTo>
                <a:lnTo>
                  <a:pt x="396240" y="7531"/>
                </a:lnTo>
                <a:lnTo>
                  <a:pt x="395986" y="6972"/>
                </a:lnTo>
                <a:lnTo>
                  <a:pt x="395505" y="6362"/>
                </a:lnTo>
                <a:lnTo>
                  <a:pt x="395224" y="5968"/>
                </a:lnTo>
                <a:lnTo>
                  <a:pt x="393953" y="5334"/>
                </a:lnTo>
                <a:lnTo>
                  <a:pt x="393192" y="5080"/>
                </a:lnTo>
                <a:lnTo>
                  <a:pt x="392049" y="4953"/>
                </a:lnTo>
                <a:lnTo>
                  <a:pt x="390778" y="4953"/>
                </a:lnTo>
                <a:lnTo>
                  <a:pt x="389381" y="4825"/>
                </a:lnTo>
                <a:close/>
              </a:path>
              <a:path w="589279" h="211454">
                <a:moveTo>
                  <a:pt x="447167" y="0"/>
                </a:moveTo>
                <a:lnTo>
                  <a:pt x="433577" y="3809"/>
                </a:lnTo>
                <a:lnTo>
                  <a:pt x="433577" y="5080"/>
                </a:lnTo>
                <a:lnTo>
                  <a:pt x="447421" y="170522"/>
                </a:lnTo>
                <a:lnTo>
                  <a:pt x="449706" y="173202"/>
                </a:lnTo>
                <a:lnTo>
                  <a:pt x="450469" y="173469"/>
                </a:lnTo>
                <a:lnTo>
                  <a:pt x="451485" y="173621"/>
                </a:lnTo>
                <a:lnTo>
                  <a:pt x="454151" y="173736"/>
                </a:lnTo>
                <a:lnTo>
                  <a:pt x="455802" y="173685"/>
                </a:lnTo>
                <a:lnTo>
                  <a:pt x="467741" y="170053"/>
                </a:lnTo>
                <a:lnTo>
                  <a:pt x="467741" y="168821"/>
                </a:lnTo>
                <a:lnTo>
                  <a:pt x="454025" y="3428"/>
                </a:lnTo>
                <a:lnTo>
                  <a:pt x="449833" y="127"/>
                </a:lnTo>
                <a:lnTo>
                  <a:pt x="448437" y="127"/>
                </a:lnTo>
                <a:lnTo>
                  <a:pt x="447167" y="0"/>
                </a:lnTo>
                <a:close/>
              </a:path>
              <a:path w="589279" h="211454">
                <a:moveTo>
                  <a:pt x="577286" y="61683"/>
                </a:moveTo>
                <a:lnTo>
                  <a:pt x="539496" y="61683"/>
                </a:lnTo>
                <a:lnTo>
                  <a:pt x="543560" y="61912"/>
                </a:lnTo>
                <a:lnTo>
                  <a:pt x="550164" y="63601"/>
                </a:lnTo>
                <a:lnTo>
                  <a:pt x="562482" y="86194"/>
                </a:lnTo>
                <a:lnTo>
                  <a:pt x="563245" y="94868"/>
                </a:lnTo>
                <a:lnTo>
                  <a:pt x="517905" y="102501"/>
                </a:lnTo>
                <a:lnTo>
                  <a:pt x="494665" y="131572"/>
                </a:lnTo>
                <a:lnTo>
                  <a:pt x="495553" y="143217"/>
                </a:lnTo>
                <a:lnTo>
                  <a:pt x="507890" y="161988"/>
                </a:lnTo>
                <a:lnTo>
                  <a:pt x="511428" y="164591"/>
                </a:lnTo>
                <a:lnTo>
                  <a:pt x="515620" y="166458"/>
                </a:lnTo>
                <a:lnTo>
                  <a:pt x="525399" y="168719"/>
                </a:lnTo>
                <a:lnTo>
                  <a:pt x="530732" y="169037"/>
                </a:lnTo>
                <a:lnTo>
                  <a:pt x="543305" y="167995"/>
                </a:lnTo>
                <a:lnTo>
                  <a:pt x="549528" y="166014"/>
                </a:lnTo>
                <a:lnTo>
                  <a:pt x="560958" y="159232"/>
                </a:lnTo>
                <a:lnTo>
                  <a:pt x="566039" y="154736"/>
                </a:lnTo>
                <a:lnTo>
                  <a:pt x="567527" y="152857"/>
                </a:lnTo>
                <a:lnTo>
                  <a:pt x="531876" y="152857"/>
                </a:lnTo>
                <a:lnTo>
                  <a:pt x="526669" y="151574"/>
                </a:lnTo>
                <a:lnTo>
                  <a:pt x="515766" y="131572"/>
                </a:lnTo>
                <a:lnTo>
                  <a:pt x="516127" y="128676"/>
                </a:lnTo>
                <a:lnTo>
                  <a:pt x="564515" y="109600"/>
                </a:lnTo>
                <a:lnTo>
                  <a:pt x="584953" y="109600"/>
                </a:lnTo>
                <a:lnTo>
                  <a:pt x="582802" y="83629"/>
                </a:lnTo>
                <a:lnTo>
                  <a:pt x="582168" y="76695"/>
                </a:lnTo>
                <a:lnTo>
                  <a:pt x="580898" y="70700"/>
                </a:lnTo>
                <a:lnTo>
                  <a:pt x="577286" y="61683"/>
                </a:lnTo>
                <a:close/>
              </a:path>
              <a:path w="589279" h="211454">
                <a:moveTo>
                  <a:pt x="588224" y="149123"/>
                </a:moveTo>
                <a:lnTo>
                  <a:pt x="570483" y="149123"/>
                </a:lnTo>
                <a:lnTo>
                  <a:pt x="571405" y="159232"/>
                </a:lnTo>
                <a:lnTo>
                  <a:pt x="571500" y="161264"/>
                </a:lnTo>
                <a:lnTo>
                  <a:pt x="571880" y="161988"/>
                </a:lnTo>
                <a:lnTo>
                  <a:pt x="573151" y="162877"/>
                </a:lnTo>
                <a:lnTo>
                  <a:pt x="574040" y="163169"/>
                </a:lnTo>
                <a:lnTo>
                  <a:pt x="576706" y="163449"/>
                </a:lnTo>
                <a:lnTo>
                  <a:pt x="578485" y="163436"/>
                </a:lnTo>
                <a:lnTo>
                  <a:pt x="589026" y="158800"/>
                </a:lnTo>
                <a:lnTo>
                  <a:pt x="588224" y="149123"/>
                </a:lnTo>
                <a:close/>
              </a:path>
              <a:path w="589279" h="211454">
                <a:moveTo>
                  <a:pt x="584953" y="109600"/>
                </a:moveTo>
                <a:lnTo>
                  <a:pt x="564515" y="109600"/>
                </a:lnTo>
                <a:lnTo>
                  <a:pt x="566420" y="133261"/>
                </a:lnTo>
                <a:lnTo>
                  <a:pt x="561848" y="139293"/>
                </a:lnTo>
                <a:lnTo>
                  <a:pt x="557402" y="143865"/>
                </a:lnTo>
                <a:lnTo>
                  <a:pt x="548767" y="150075"/>
                </a:lnTo>
                <a:lnTo>
                  <a:pt x="543814" y="151853"/>
                </a:lnTo>
                <a:lnTo>
                  <a:pt x="531876" y="152857"/>
                </a:lnTo>
                <a:lnTo>
                  <a:pt x="567527" y="152857"/>
                </a:lnTo>
                <a:lnTo>
                  <a:pt x="570483" y="149123"/>
                </a:lnTo>
                <a:lnTo>
                  <a:pt x="588224" y="149123"/>
                </a:lnTo>
                <a:lnTo>
                  <a:pt x="584953" y="109600"/>
                </a:lnTo>
                <a:close/>
              </a:path>
              <a:path w="589279" h="211454">
                <a:moveTo>
                  <a:pt x="543305" y="44653"/>
                </a:moveTo>
                <a:lnTo>
                  <a:pt x="511301" y="51511"/>
                </a:lnTo>
                <a:lnTo>
                  <a:pt x="507746" y="53009"/>
                </a:lnTo>
                <a:lnTo>
                  <a:pt x="494919" y="64109"/>
                </a:lnTo>
                <a:lnTo>
                  <a:pt x="494731" y="65011"/>
                </a:lnTo>
                <a:lnTo>
                  <a:pt x="494665" y="66967"/>
                </a:lnTo>
                <a:lnTo>
                  <a:pt x="494919" y="69037"/>
                </a:lnTo>
                <a:lnTo>
                  <a:pt x="495016" y="70700"/>
                </a:lnTo>
                <a:lnTo>
                  <a:pt x="498982" y="76669"/>
                </a:lnTo>
                <a:lnTo>
                  <a:pt x="500633" y="76530"/>
                </a:lnTo>
                <a:lnTo>
                  <a:pt x="502030" y="75806"/>
                </a:lnTo>
                <a:lnTo>
                  <a:pt x="503936" y="74447"/>
                </a:lnTo>
                <a:lnTo>
                  <a:pt x="505968" y="73075"/>
                </a:lnTo>
                <a:lnTo>
                  <a:pt x="521462" y="65011"/>
                </a:lnTo>
                <a:lnTo>
                  <a:pt x="525272" y="63474"/>
                </a:lnTo>
                <a:lnTo>
                  <a:pt x="529844" y="62496"/>
                </a:lnTo>
                <a:lnTo>
                  <a:pt x="539496" y="61683"/>
                </a:lnTo>
                <a:lnTo>
                  <a:pt x="577286" y="61683"/>
                </a:lnTo>
                <a:lnTo>
                  <a:pt x="576833" y="60553"/>
                </a:lnTo>
                <a:lnTo>
                  <a:pt x="574040" y="56413"/>
                </a:lnTo>
                <a:lnTo>
                  <a:pt x="570229" y="53187"/>
                </a:lnTo>
                <a:lnTo>
                  <a:pt x="566547" y="49974"/>
                </a:lnTo>
                <a:lnTo>
                  <a:pt x="561721" y="47688"/>
                </a:lnTo>
                <a:lnTo>
                  <a:pt x="550164" y="44996"/>
                </a:lnTo>
                <a:lnTo>
                  <a:pt x="543305" y="44653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970136" y="5450840"/>
            <a:ext cx="1369822" cy="30838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24772" y="5944908"/>
            <a:ext cx="256540" cy="234315"/>
          </a:xfrm>
          <a:custGeom>
            <a:avLst/>
            <a:gdLst/>
            <a:ahLst/>
            <a:cxnLst/>
            <a:rect l="l" t="t" r="r" b="b"/>
            <a:pathLst>
              <a:path w="256540" h="234314">
                <a:moveTo>
                  <a:pt x="31750" y="15214"/>
                </a:moveTo>
                <a:lnTo>
                  <a:pt x="30225" y="15214"/>
                </a:lnTo>
                <a:lnTo>
                  <a:pt x="26543" y="15532"/>
                </a:lnTo>
                <a:lnTo>
                  <a:pt x="19811" y="17589"/>
                </a:lnTo>
                <a:lnTo>
                  <a:pt x="19430" y="17868"/>
                </a:lnTo>
                <a:lnTo>
                  <a:pt x="19176" y="18186"/>
                </a:lnTo>
                <a:lnTo>
                  <a:pt x="19176" y="18516"/>
                </a:lnTo>
                <a:lnTo>
                  <a:pt x="16603" y="25165"/>
                </a:lnTo>
                <a:lnTo>
                  <a:pt x="4816" y="65541"/>
                </a:lnTo>
                <a:lnTo>
                  <a:pt x="47" y="106806"/>
                </a:lnTo>
                <a:lnTo>
                  <a:pt x="0" y="113738"/>
                </a:lnTo>
                <a:lnTo>
                  <a:pt x="238" y="120693"/>
                </a:lnTo>
                <a:lnTo>
                  <a:pt x="6298" y="161950"/>
                </a:lnTo>
                <a:lnTo>
                  <a:pt x="20014" y="201148"/>
                </a:lnTo>
                <a:lnTo>
                  <a:pt x="40131" y="233756"/>
                </a:lnTo>
                <a:lnTo>
                  <a:pt x="40894" y="233933"/>
                </a:lnTo>
                <a:lnTo>
                  <a:pt x="41782" y="234022"/>
                </a:lnTo>
                <a:lnTo>
                  <a:pt x="43942" y="234010"/>
                </a:lnTo>
                <a:lnTo>
                  <a:pt x="45211" y="233946"/>
                </a:lnTo>
                <a:lnTo>
                  <a:pt x="48768" y="233641"/>
                </a:lnTo>
                <a:lnTo>
                  <a:pt x="50419" y="233413"/>
                </a:lnTo>
                <a:lnTo>
                  <a:pt x="51561" y="233095"/>
                </a:lnTo>
                <a:lnTo>
                  <a:pt x="52831" y="232790"/>
                </a:lnTo>
                <a:lnTo>
                  <a:pt x="53594" y="232384"/>
                </a:lnTo>
                <a:lnTo>
                  <a:pt x="54228" y="231889"/>
                </a:lnTo>
                <a:lnTo>
                  <a:pt x="54736" y="231381"/>
                </a:lnTo>
                <a:lnTo>
                  <a:pt x="54991" y="230784"/>
                </a:lnTo>
                <a:lnTo>
                  <a:pt x="54736" y="229387"/>
                </a:lnTo>
                <a:lnTo>
                  <a:pt x="54482" y="228561"/>
                </a:lnTo>
                <a:lnTo>
                  <a:pt x="47621" y="215422"/>
                </a:lnTo>
                <a:lnTo>
                  <a:pt x="41909" y="203053"/>
                </a:lnTo>
                <a:lnTo>
                  <a:pt x="28868" y="164892"/>
                </a:lnTo>
                <a:lnTo>
                  <a:pt x="22225" y="125501"/>
                </a:lnTo>
                <a:lnTo>
                  <a:pt x="21447" y="98961"/>
                </a:lnTo>
                <a:lnTo>
                  <a:pt x="22171" y="85657"/>
                </a:lnTo>
                <a:lnTo>
                  <a:pt x="28654" y="45856"/>
                </a:lnTo>
                <a:lnTo>
                  <a:pt x="37083" y="19011"/>
                </a:lnTo>
                <a:lnTo>
                  <a:pt x="37064" y="17589"/>
                </a:lnTo>
                <a:lnTo>
                  <a:pt x="34162" y="15519"/>
                </a:lnTo>
                <a:lnTo>
                  <a:pt x="31750" y="15214"/>
                </a:lnTo>
                <a:close/>
              </a:path>
              <a:path w="256540" h="234314">
                <a:moveTo>
                  <a:pt x="85725" y="13906"/>
                </a:moveTo>
                <a:lnTo>
                  <a:pt x="72135" y="17703"/>
                </a:lnTo>
                <a:lnTo>
                  <a:pt x="72135" y="18948"/>
                </a:lnTo>
                <a:lnTo>
                  <a:pt x="85978" y="184403"/>
                </a:lnTo>
                <a:lnTo>
                  <a:pt x="86105" y="185635"/>
                </a:lnTo>
                <a:lnTo>
                  <a:pt x="86486" y="186105"/>
                </a:lnTo>
                <a:lnTo>
                  <a:pt x="86741" y="186575"/>
                </a:lnTo>
                <a:lnTo>
                  <a:pt x="87249" y="186931"/>
                </a:lnTo>
                <a:lnTo>
                  <a:pt x="88773" y="187388"/>
                </a:lnTo>
                <a:lnTo>
                  <a:pt x="89788" y="187528"/>
                </a:lnTo>
                <a:lnTo>
                  <a:pt x="92075" y="187667"/>
                </a:lnTo>
                <a:lnTo>
                  <a:pt x="93472" y="187629"/>
                </a:lnTo>
                <a:lnTo>
                  <a:pt x="102107" y="185978"/>
                </a:lnTo>
                <a:lnTo>
                  <a:pt x="102842" y="185635"/>
                </a:lnTo>
                <a:lnTo>
                  <a:pt x="103377" y="185191"/>
                </a:lnTo>
                <a:lnTo>
                  <a:pt x="103677" y="184607"/>
                </a:lnTo>
                <a:lnTo>
                  <a:pt x="104012" y="184137"/>
                </a:lnTo>
                <a:lnTo>
                  <a:pt x="104140" y="183553"/>
                </a:lnTo>
                <a:lnTo>
                  <a:pt x="104012" y="182892"/>
                </a:lnTo>
                <a:lnTo>
                  <a:pt x="102870" y="169265"/>
                </a:lnTo>
                <a:lnTo>
                  <a:pt x="172726" y="169265"/>
                </a:lnTo>
                <a:lnTo>
                  <a:pt x="173323" y="168325"/>
                </a:lnTo>
                <a:lnTo>
                  <a:pt x="132079" y="168325"/>
                </a:lnTo>
                <a:lnTo>
                  <a:pt x="126619" y="166979"/>
                </a:lnTo>
                <a:lnTo>
                  <a:pt x="115697" y="160654"/>
                </a:lnTo>
                <a:lnTo>
                  <a:pt x="109854" y="155879"/>
                </a:lnTo>
                <a:lnTo>
                  <a:pt x="103631" y="149504"/>
                </a:lnTo>
                <a:lnTo>
                  <a:pt x="99822" y="105041"/>
                </a:lnTo>
                <a:lnTo>
                  <a:pt x="102743" y="100647"/>
                </a:lnTo>
                <a:lnTo>
                  <a:pt x="105536" y="96964"/>
                </a:lnTo>
                <a:lnTo>
                  <a:pt x="110871" y="91033"/>
                </a:lnTo>
                <a:lnTo>
                  <a:pt x="113410" y="88582"/>
                </a:lnTo>
                <a:lnTo>
                  <a:pt x="115950" y="86626"/>
                </a:lnTo>
                <a:lnTo>
                  <a:pt x="118363" y="84670"/>
                </a:lnTo>
                <a:lnTo>
                  <a:pt x="119534" y="83997"/>
                </a:lnTo>
                <a:lnTo>
                  <a:pt x="98171" y="83997"/>
                </a:lnTo>
                <a:lnTo>
                  <a:pt x="92582" y="17246"/>
                </a:lnTo>
                <a:lnTo>
                  <a:pt x="88392" y="14020"/>
                </a:lnTo>
                <a:lnTo>
                  <a:pt x="85725" y="13906"/>
                </a:lnTo>
                <a:close/>
              </a:path>
              <a:path w="256540" h="234314">
                <a:moveTo>
                  <a:pt x="172726" y="169265"/>
                </a:moveTo>
                <a:lnTo>
                  <a:pt x="102870" y="169265"/>
                </a:lnTo>
                <a:lnTo>
                  <a:pt x="106425" y="172389"/>
                </a:lnTo>
                <a:lnTo>
                  <a:pt x="137413" y="185585"/>
                </a:lnTo>
                <a:lnTo>
                  <a:pt x="148717" y="184645"/>
                </a:lnTo>
                <a:lnTo>
                  <a:pt x="155321" y="182625"/>
                </a:lnTo>
                <a:lnTo>
                  <a:pt x="166750" y="175856"/>
                </a:lnTo>
                <a:lnTo>
                  <a:pt x="171450" y="171272"/>
                </a:lnTo>
                <a:lnTo>
                  <a:pt x="172726" y="169265"/>
                </a:lnTo>
                <a:close/>
              </a:path>
              <a:path w="256540" h="234314">
                <a:moveTo>
                  <a:pt x="171863" y="80035"/>
                </a:moveTo>
                <a:lnTo>
                  <a:pt x="136525" y="80035"/>
                </a:lnTo>
                <a:lnTo>
                  <a:pt x="141097" y="80924"/>
                </a:lnTo>
                <a:lnTo>
                  <a:pt x="145012" y="83210"/>
                </a:lnTo>
                <a:lnTo>
                  <a:pt x="162686" y="122745"/>
                </a:lnTo>
                <a:lnTo>
                  <a:pt x="162975" y="125694"/>
                </a:lnTo>
                <a:lnTo>
                  <a:pt x="147066" y="165823"/>
                </a:lnTo>
                <a:lnTo>
                  <a:pt x="132079" y="168325"/>
                </a:lnTo>
                <a:lnTo>
                  <a:pt x="173323" y="168325"/>
                </a:lnTo>
                <a:lnTo>
                  <a:pt x="184074" y="125694"/>
                </a:lnTo>
                <a:lnTo>
                  <a:pt x="183642" y="118617"/>
                </a:lnTo>
                <a:lnTo>
                  <a:pt x="183006" y="110528"/>
                </a:lnTo>
                <a:lnTo>
                  <a:pt x="181609" y="102920"/>
                </a:lnTo>
                <a:lnTo>
                  <a:pt x="177037" y="88658"/>
                </a:lnTo>
                <a:lnTo>
                  <a:pt x="173862" y="82549"/>
                </a:lnTo>
                <a:lnTo>
                  <a:pt x="171863" y="80035"/>
                </a:lnTo>
                <a:close/>
              </a:path>
              <a:path w="256540" h="234314">
                <a:moveTo>
                  <a:pt x="141731" y="61899"/>
                </a:moveTo>
                <a:lnTo>
                  <a:pt x="115697" y="68249"/>
                </a:lnTo>
                <a:lnTo>
                  <a:pt x="112775" y="69938"/>
                </a:lnTo>
                <a:lnTo>
                  <a:pt x="109854" y="72072"/>
                </a:lnTo>
                <a:lnTo>
                  <a:pt x="107060" y="74650"/>
                </a:lnTo>
                <a:lnTo>
                  <a:pt x="104140" y="77215"/>
                </a:lnTo>
                <a:lnTo>
                  <a:pt x="101092" y="80327"/>
                </a:lnTo>
                <a:lnTo>
                  <a:pt x="98171" y="83997"/>
                </a:lnTo>
                <a:lnTo>
                  <a:pt x="119534" y="83997"/>
                </a:lnTo>
                <a:lnTo>
                  <a:pt x="120903" y="83210"/>
                </a:lnTo>
                <a:lnTo>
                  <a:pt x="125983" y="81292"/>
                </a:lnTo>
                <a:lnTo>
                  <a:pt x="128524" y="80708"/>
                </a:lnTo>
                <a:lnTo>
                  <a:pt x="136525" y="80035"/>
                </a:lnTo>
                <a:lnTo>
                  <a:pt x="171863" y="80035"/>
                </a:lnTo>
                <a:lnTo>
                  <a:pt x="165734" y="72326"/>
                </a:lnTo>
                <a:lnTo>
                  <a:pt x="160781" y="68402"/>
                </a:lnTo>
                <a:lnTo>
                  <a:pt x="148717" y="62928"/>
                </a:lnTo>
                <a:lnTo>
                  <a:pt x="141731" y="61899"/>
                </a:lnTo>
                <a:close/>
              </a:path>
              <a:path w="256540" h="234314">
                <a:moveTo>
                  <a:pt x="213105" y="0"/>
                </a:moveTo>
                <a:lnTo>
                  <a:pt x="201675" y="3213"/>
                </a:lnTo>
                <a:lnTo>
                  <a:pt x="201802" y="5232"/>
                </a:lnTo>
                <a:lnTo>
                  <a:pt x="208686" y="18024"/>
                </a:lnTo>
                <a:lnTo>
                  <a:pt x="214487" y="30318"/>
                </a:lnTo>
                <a:lnTo>
                  <a:pt x="227651" y="68481"/>
                </a:lnTo>
                <a:lnTo>
                  <a:pt x="234187" y="107784"/>
                </a:lnTo>
                <a:lnTo>
                  <a:pt x="234965" y="134426"/>
                </a:lnTo>
                <a:lnTo>
                  <a:pt x="234217" y="147978"/>
                </a:lnTo>
                <a:lnTo>
                  <a:pt x="227742" y="187590"/>
                </a:lnTo>
                <a:lnTo>
                  <a:pt x="219836" y="213740"/>
                </a:lnTo>
                <a:lnTo>
                  <a:pt x="219582" y="214756"/>
                </a:lnTo>
                <a:lnTo>
                  <a:pt x="219437" y="215252"/>
                </a:lnTo>
                <a:lnTo>
                  <a:pt x="219419" y="216839"/>
                </a:lnTo>
                <a:lnTo>
                  <a:pt x="219520" y="217182"/>
                </a:lnTo>
                <a:lnTo>
                  <a:pt x="224154" y="218884"/>
                </a:lnTo>
                <a:lnTo>
                  <a:pt x="225805" y="218846"/>
                </a:lnTo>
                <a:lnTo>
                  <a:pt x="248898" y="182005"/>
                </a:lnTo>
                <a:lnTo>
                  <a:pt x="255827" y="141093"/>
                </a:lnTo>
                <a:lnTo>
                  <a:pt x="256397" y="120318"/>
                </a:lnTo>
                <a:lnTo>
                  <a:pt x="256125" y="113351"/>
                </a:lnTo>
                <a:lnTo>
                  <a:pt x="248150" y="65502"/>
                </a:lnTo>
                <a:lnTo>
                  <a:pt x="232981" y="26560"/>
                </a:lnTo>
                <a:lnTo>
                  <a:pt x="219455" y="1765"/>
                </a:lnTo>
                <a:lnTo>
                  <a:pt x="219328" y="1447"/>
                </a:lnTo>
                <a:lnTo>
                  <a:pt x="218948" y="1181"/>
                </a:lnTo>
                <a:lnTo>
                  <a:pt x="218694" y="965"/>
                </a:lnTo>
                <a:lnTo>
                  <a:pt x="218312" y="749"/>
                </a:lnTo>
                <a:lnTo>
                  <a:pt x="217804" y="546"/>
                </a:lnTo>
                <a:lnTo>
                  <a:pt x="216280" y="165"/>
                </a:lnTo>
                <a:lnTo>
                  <a:pt x="215392" y="50"/>
                </a:lnTo>
                <a:lnTo>
                  <a:pt x="213105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63481" y="5900280"/>
            <a:ext cx="589280" cy="211454"/>
          </a:xfrm>
          <a:custGeom>
            <a:avLst/>
            <a:gdLst/>
            <a:ahLst/>
            <a:cxnLst/>
            <a:rect l="l" t="t" r="r" b="b"/>
            <a:pathLst>
              <a:path w="589279" h="211454">
                <a:moveTo>
                  <a:pt x="63626" y="43891"/>
                </a:moveTo>
                <a:lnTo>
                  <a:pt x="126" y="205104"/>
                </a:lnTo>
                <a:lnTo>
                  <a:pt x="0" y="208838"/>
                </a:lnTo>
                <a:lnTo>
                  <a:pt x="381" y="209651"/>
                </a:lnTo>
                <a:lnTo>
                  <a:pt x="1650" y="210705"/>
                </a:lnTo>
                <a:lnTo>
                  <a:pt x="2794" y="211010"/>
                </a:lnTo>
                <a:lnTo>
                  <a:pt x="5842" y="211162"/>
                </a:lnTo>
                <a:lnTo>
                  <a:pt x="7874" y="211112"/>
                </a:lnTo>
                <a:lnTo>
                  <a:pt x="31623" y="165976"/>
                </a:lnTo>
                <a:lnTo>
                  <a:pt x="98171" y="160401"/>
                </a:lnTo>
                <a:lnTo>
                  <a:pt x="122042" y="160401"/>
                </a:lnTo>
                <a:lnTo>
                  <a:pt x="116617" y="148564"/>
                </a:lnTo>
                <a:lnTo>
                  <a:pt x="35433" y="148564"/>
                </a:lnTo>
                <a:lnTo>
                  <a:pt x="56388" y="66382"/>
                </a:lnTo>
                <a:lnTo>
                  <a:pt x="78943" y="66370"/>
                </a:lnTo>
                <a:lnTo>
                  <a:pt x="70358" y="47637"/>
                </a:lnTo>
                <a:lnTo>
                  <a:pt x="65024" y="44005"/>
                </a:lnTo>
                <a:lnTo>
                  <a:pt x="63626" y="43891"/>
                </a:lnTo>
                <a:close/>
              </a:path>
              <a:path w="589279" h="211454">
                <a:moveTo>
                  <a:pt x="122042" y="160401"/>
                </a:moveTo>
                <a:lnTo>
                  <a:pt x="98171" y="160401"/>
                </a:lnTo>
                <a:lnTo>
                  <a:pt x="115195" y="198285"/>
                </a:lnTo>
                <a:lnTo>
                  <a:pt x="115570" y="198983"/>
                </a:lnTo>
                <a:lnTo>
                  <a:pt x="115950" y="199567"/>
                </a:lnTo>
                <a:lnTo>
                  <a:pt x="116459" y="200037"/>
                </a:lnTo>
                <a:lnTo>
                  <a:pt x="116840" y="200494"/>
                </a:lnTo>
                <a:lnTo>
                  <a:pt x="117517" y="200850"/>
                </a:lnTo>
                <a:lnTo>
                  <a:pt x="118999" y="201295"/>
                </a:lnTo>
                <a:lnTo>
                  <a:pt x="120269" y="201396"/>
                </a:lnTo>
                <a:lnTo>
                  <a:pt x="123317" y="201396"/>
                </a:lnTo>
                <a:lnTo>
                  <a:pt x="137160" y="198920"/>
                </a:lnTo>
                <a:lnTo>
                  <a:pt x="137798" y="198272"/>
                </a:lnTo>
                <a:lnTo>
                  <a:pt x="138049" y="197421"/>
                </a:lnTo>
                <a:lnTo>
                  <a:pt x="137795" y="195199"/>
                </a:lnTo>
                <a:lnTo>
                  <a:pt x="137287" y="193751"/>
                </a:lnTo>
                <a:lnTo>
                  <a:pt x="136525" y="191998"/>
                </a:lnTo>
                <a:lnTo>
                  <a:pt x="122042" y="160401"/>
                </a:lnTo>
                <a:close/>
              </a:path>
              <a:path w="589279" h="211454">
                <a:moveTo>
                  <a:pt x="78943" y="66370"/>
                </a:moveTo>
                <a:lnTo>
                  <a:pt x="56515" y="66370"/>
                </a:lnTo>
                <a:lnTo>
                  <a:pt x="91186" y="143903"/>
                </a:lnTo>
                <a:lnTo>
                  <a:pt x="35433" y="148564"/>
                </a:lnTo>
                <a:lnTo>
                  <a:pt x="116617" y="148564"/>
                </a:lnTo>
                <a:lnTo>
                  <a:pt x="78943" y="66370"/>
                </a:lnTo>
                <a:close/>
              </a:path>
              <a:path w="589279" h="211454">
                <a:moveTo>
                  <a:pt x="219999" y="93090"/>
                </a:moveTo>
                <a:lnTo>
                  <a:pt x="199390" y="93090"/>
                </a:lnTo>
                <a:lnTo>
                  <a:pt x="156591" y="173723"/>
                </a:lnTo>
                <a:lnTo>
                  <a:pt x="155910" y="175209"/>
                </a:lnTo>
                <a:lnTo>
                  <a:pt x="155321" y="176352"/>
                </a:lnTo>
                <a:lnTo>
                  <a:pt x="153162" y="186359"/>
                </a:lnTo>
                <a:lnTo>
                  <a:pt x="153797" y="193294"/>
                </a:lnTo>
                <a:lnTo>
                  <a:pt x="154432" y="195186"/>
                </a:lnTo>
                <a:lnTo>
                  <a:pt x="156972" y="197319"/>
                </a:lnTo>
                <a:lnTo>
                  <a:pt x="158369" y="197777"/>
                </a:lnTo>
                <a:lnTo>
                  <a:pt x="229362" y="191833"/>
                </a:lnTo>
                <a:lnTo>
                  <a:pt x="229997" y="191643"/>
                </a:lnTo>
                <a:lnTo>
                  <a:pt x="230504" y="191300"/>
                </a:lnTo>
                <a:lnTo>
                  <a:pt x="231140" y="190969"/>
                </a:lnTo>
                <a:lnTo>
                  <a:pt x="231521" y="190436"/>
                </a:lnTo>
                <a:lnTo>
                  <a:pt x="232028" y="188976"/>
                </a:lnTo>
                <a:lnTo>
                  <a:pt x="232283" y="188048"/>
                </a:lnTo>
                <a:lnTo>
                  <a:pt x="232471" y="186359"/>
                </a:lnTo>
                <a:lnTo>
                  <a:pt x="232410" y="182854"/>
                </a:lnTo>
                <a:lnTo>
                  <a:pt x="232283" y="181279"/>
                </a:lnTo>
                <a:lnTo>
                  <a:pt x="232028" y="179946"/>
                </a:lnTo>
                <a:lnTo>
                  <a:pt x="231819" y="179044"/>
                </a:lnTo>
                <a:lnTo>
                  <a:pt x="175006" y="179044"/>
                </a:lnTo>
                <a:lnTo>
                  <a:pt x="217550" y="98425"/>
                </a:lnTo>
                <a:lnTo>
                  <a:pt x="218313" y="97040"/>
                </a:lnTo>
                <a:lnTo>
                  <a:pt x="218821" y="95783"/>
                </a:lnTo>
                <a:lnTo>
                  <a:pt x="219837" y="93535"/>
                </a:lnTo>
                <a:lnTo>
                  <a:pt x="219999" y="93090"/>
                </a:lnTo>
                <a:close/>
              </a:path>
              <a:path w="589279" h="211454">
                <a:moveTo>
                  <a:pt x="227965" y="174625"/>
                </a:moveTo>
                <a:lnTo>
                  <a:pt x="175006" y="179044"/>
                </a:lnTo>
                <a:lnTo>
                  <a:pt x="231819" y="179044"/>
                </a:lnTo>
                <a:lnTo>
                  <a:pt x="227965" y="174625"/>
                </a:lnTo>
                <a:close/>
              </a:path>
              <a:path w="589279" h="211454">
                <a:moveTo>
                  <a:pt x="215138" y="74434"/>
                </a:moveTo>
                <a:lnTo>
                  <a:pt x="149436" y="79933"/>
                </a:lnTo>
                <a:lnTo>
                  <a:pt x="147193" y="82054"/>
                </a:lnTo>
                <a:lnTo>
                  <a:pt x="146812" y="82778"/>
                </a:lnTo>
                <a:lnTo>
                  <a:pt x="146558" y="84848"/>
                </a:lnTo>
                <a:lnTo>
                  <a:pt x="146664" y="88544"/>
                </a:lnTo>
                <a:lnTo>
                  <a:pt x="146939" y="91821"/>
                </a:lnTo>
                <a:lnTo>
                  <a:pt x="147447" y="93992"/>
                </a:lnTo>
                <a:lnTo>
                  <a:pt x="149225" y="96583"/>
                </a:lnTo>
                <a:lnTo>
                  <a:pt x="150368" y="97180"/>
                </a:lnTo>
                <a:lnTo>
                  <a:pt x="199390" y="93090"/>
                </a:lnTo>
                <a:lnTo>
                  <a:pt x="219999" y="93090"/>
                </a:lnTo>
                <a:lnTo>
                  <a:pt x="220218" y="92494"/>
                </a:lnTo>
                <a:lnTo>
                  <a:pt x="220725" y="90538"/>
                </a:lnTo>
                <a:lnTo>
                  <a:pt x="220979" y="88544"/>
                </a:lnTo>
                <a:lnTo>
                  <a:pt x="220937" y="84848"/>
                </a:lnTo>
                <a:lnTo>
                  <a:pt x="215900" y="74498"/>
                </a:lnTo>
                <a:lnTo>
                  <a:pt x="215138" y="74434"/>
                </a:lnTo>
                <a:close/>
              </a:path>
              <a:path w="589279" h="211454">
                <a:moveTo>
                  <a:pt x="304419" y="64604"/>
                </a:moveTo>
                <a:lnTo>
                  <a:pt x="263906" y="75679"/>
                </a:lnTo>
                <a:lnTo>
                  <a:pt x="244014" y="113029"/>
                </a:lnTo>
                <a:lnTo>
                  <a:pt x="243344" y="127559"/>
                </a:lnTo>
                <a:lnTo>
                  <a:pt x="243586" y="132410"/>
                </a:lnTo>
                <a:lnTo>
                  <a:pt x="255777" y="170675"/>
                </a:lnTo>
                <a:lnTo>
                  <a:pt x="260858" y="175488"/>
                </a:lnTo>
                <a:lnTo>
                  <a:pt x="265811" y="180314"/>
                </a:lnTo>
                <a:lnTo>
                  <a:pt x="271779" y="183807"/>
                </a:lnTo>
                <a:lnTo>
                  <a:pt x="285876" y="188112"/>
                </a:lnTo>
                <a:lnTo>
                  <a:pt x="294004" y="188810"/>
                </a:lnTo>
                <a:lnTo>
                  <a:pt x="312547" y="187248"/>
                </a:lnTo>
                <a:lnTo>
                  <a:pt x="320675" y="185013"/>
                </a:lnTo>
                <a:lnTo>
                  <a:pt x="334518" y="177622"/>
                </a:lnTo>
                <a:lnTo>
                  <a:pt x="340106" y="172821"/>
                </a:lnTo>
                <a:lnTo>
                  <a:pt x="341191" y="171284"/>
                </a:lnTo>
                <a:lnTo>
                  <a:pt x="296164" y="171284"/>
                </a:lnTo>
                <a:lnTo>
                  <a:pt x="290575" y="170573"/>
                </a:lnTo>
                <a:lnTo>
                  <a:pt x="286003" y="168592"/>
                </a:lnTo>
                <a:lnTo>
                  <a:pt x="281304" y="166611"/>
                </a:lnTo>
                <a:lnTo>
                  <a:pt x="277611" y="163703"/>
                </a:lnTo>
                <a:lnTo>
                  <a:pt x="274574" y="159931"/>
                </a:lnTo>
                <a:lnTo>
                  <a:pt x="271652" y="156146"/>
                </a:lnTo>
                <a:lnTo>
                  <a:pt x="269367" y="151625"/>
                </a:lnTo>
                <a:lnTo>
                  <a:pt x="267807" y="146240"/>
                </a:lnTo>
                <a:lnTo>
                  <a:pt x="266192" y="141084"/>
                </a:lnTo>
                <a:lnTo>
                  <a:pt x="265175" y="135381"/>
                </a:lnTo>
                <a:lnTo>
                  <a:pt x="264246" y="123990"/>
                </a:lnTo>
                <a:lnTo>
                  <a:pt x="264287" y="117005"/>
                </a:lnTo>
                <a:lnTo>
                  <a:pt x="265302" y="111518"/>
                </a:lnTo>
                <a:lnTo>
                  <a:pt x="266192" y="106044"/>
                </a:lnTo>
                <a:lnTo>
                  <a:pt x="302514" y="81978"/>
                </a:lnTo>
                <a:lnTo>
                  <a:pt x="341736" y="81978"/>
                </a:lnTo>
                <a:lnTo>
                  <a:pt x="332613" y="73088"/>
                </a:lnTo>
                <a:lnTo>
                  <a:pt x="326644" y="69608"/>
                </a:lnTo>
                <a:lnTo>
                  <a:pt x="312547" y="65290"/>
                </a:lnTo>
                <a:lnTo>
                  <a:pt x="304419" y="64604"/>
                </a:lnTo>
                <a:close/>
              </a:path>
              <a:path w="589279" h="211454">
                <a:moveTo>
                  <a:pt x="341736" y="81978"/>
                </a:moveTo>
                <a:lnTo>
                  <a:pt x="302514" y="81978"/>
                </a:lnTo>
                <a:lnTo>
                  <a:pt x="308101" y="82689"/>
                </a:lnTo>
                <a:lnTo>
                  <a:pt x="317246" y="86652"/>
                </a:lnTo>
                <a:lnTo>
                  <a:pt x="333883" y="123990"/>
                </a:lnTo>
                <a:lnTo>
                  <a:pt x="334391" y="130441"/>
                </a:lnTo>
                <a:lnTo>
                  <a:pt x="334137" y="136397"/>
                </a:lnTo>
                <a:lnTo>
                  <a:pt x="332359" y="147345"/>
                </a:lnTo>
                <a:lnTo>
                  <a:pt x="330708" y="152146"/>
                </a:lnTo>
                <a:lnTo>
                  <a:pt x="328168" y="156260"/>
                </a:lnTo>
                <a:lnTo>
                  <a:pt x="325754" y="160375"/>
                </a:lnTo>
                <a:lnTo>
                  <a:pt x="296164" y="171284"/>
                </a:lnTo>
                <a:lnTo>
                  <a:pt x="341191" y="171284"/>
                </a:lnTo>
                <a:lnTo>
                  <a:pt x="344297" y="166890"/>
                </a:lnTo>
                <a:lnTo>
                  <a:pt x="348615" y="160959"/>
                </a:lnTo>
                <a:lnTo>
                  <a:pt x="351663" y="154076"/>
                </a:lnTo>
                <a:lnTo>
                  <a:pt x="353415" y="146354"/>
                </a:lnTo>
                <a:lnTo>
                  <a:pt x="354462" y="140246"/>
                </a:lnTo>
                <a:lnTo>
                  <a:pt x="355044" y="134019"/>
                </a:lnTo>
                <a:lnTo>
                  <a:pt x="355115" y="130441"/>
                </a:lnTo>
                <a:lnTo>
                  <a:pt x="354994" y="123990"/>
                </a:lnTo>
                <a:lnTo>
                  <a:pt x="342519" y="82740"/>
                </a:lnTo>
                <a:lnTo>
                  <a:pt x="341736" y="81978"/>
                </a:lnTo>
                <a:close/>
              </a:path>
              <a:path w="589279" h="211454">
                <a:moveTo>
                  <a:pt x="389382" y="4825"/>
                </a:moveTo>
                <a:lnTo>
                  <a:pt x="380746" y="5727"/>
                </a:lnTo>
                <a:lnTo>
                  <a:pt x="379311" y="6007"/>
                </a:lnTo>
                <a:lnTo>
                  <a:pt x="378333" y="6337"/>
                </a:lnTo>
                <a:lnTo>
                  <a:pt x="376809" y="7124"/>
                </a:lnTo>
                <a:lnTo>
                  <a:pt x="376300" y="7581"/>
                </a:lnTo>
                <a:lnTo>
                  <a:pt x="375793" y="8623"/>
                </a:lnTo>
                <a:lnTo>
                  <a:pt x="375793" y="9867"/>
                </a:lnTo>
                <a:lnTo>
                  <a:pt x="389636" y="175323"/>
                </a:lnTo>
                <a:lnTo>
                  <a:pt x="389760" y="176250"/>
                </a:lnTo>
                <a:lnTo>
                  <a:pt x="389890" y="176529"/>
                </a:lnTo>
                <a:lnTo>
                  <a:pt x="390308" y="177025"/>
                </a:lnTo>
                <a:lnTo>
                  <a:pt x="390525" y="177393"/>
                </a:lnTo>
                <a:lnTo>
                  <a:pt x="391160" y="177736"/>
                </a:lnTo>
                <a:lnTo>
                  <a:pt x="392684" y="178269"/>
                </a:lnTo>
                <a:lnTo>
                  <a:pt x="393826" y="178422"/>
                </a:lnTo>
                <a:lnTo>
                  <a:pt x="396494" y="178536"/>
                </a:lnTo>
                <a:lnTo>
                  <a:pt x="398145" y="178473"/>
                </a:lnTo>
                <a:lnTo>
                  <a:pt x="402209" y="178142"/>
                </a:lnTo>
                <a:lnTo>
                  <a:pt x="403860" y="177914"/>
                </a:lnTo>
                <a:lnTo>
                  <a:pt x="405129" y="177634"/>
                </a:lnTo>
                <a:lnTo>
                  <a:pt x="406526" y="177368"/>
                </a:lnTo>
                <a:lnTo>
                  <a:pt x="407543" y="177025"/>
                </a:lnTo>
                <a:lnTo>
                  <a:pt x="408177" y="176631"/>
                </a:lnTo>
                <a:lnTo>
                  <a:pt x="408940" y="176250"/>
                </a:lnTo>
                <a:lnTo>
                  <a:pt x="409448" y="175806"/>
                </a:lnTo>
                <a:lnTo>
                  <a:pt x="409956" y="174840"/>
                </a:lnTo>
                <a:lnTo>
                  <a:pt x="410083" y="173609"/>
                </a:lnTo>
                <a:lnTo>
                  <a:pt x="396278" y="8623"/>
                </a:lnTo>
                <a:lnTo>
                  <a:pt x="396240" y="7505"/>
                </a:lnTo>
                <a:lnTo>
                  <a:pt x="392049" y="4940"/>
                </a:lnTo>
                <a:lnTo>
                  <a:pt x="389382" y="4825"/>
                </a:lnTo>
                <a:close/>
              </a:path>
              <a:path w="589279" h="211454">
                <a:moveTo>
                  <a:pt x="447167" y="0"/>
                </a:moveTo>
                <a:lnTo>
                  <a:pt x="433577" y="3797"/>
                </a:lnTo>
                <a:lnTo>
                  <a:pt x="433577" y="5041"/>
                </a:lnTo>
                <a:lnTo>
                  <a:pt x="447294" y="170497"/>
                </a:lnTo>
                <a:lnTo>
                  <a:pt x="454151" y="173710"/>
                </a:lnTo>
                <a:lnTo>
                  <a:pt x="455802" y="173647"/>
                </a:lnTo>
                <a:lnTo>
                  <a:pt x="467741" y="170014"/>
                </a:lnTo>
                <a:lnTo>
                  <a:pt x="467741" y="168783"/>
                </a:lnTo>
                <a:lnTo>
                  <a:pt x="453936" y="3797"/>
                </a:lnTo>
                <a:lnTo>
                  <a:pt x="453898" y="2679"/>
                </a:lnTo>
                <a:lnTo>
                  <a:pt x="449834" y="114"/>
                </a:lnTo>
                <a:lnTo>
                  <a:pt x="447167" y="0"/>
                </a:lnTo>
                <a:close/>
              </a:path>
              <a:path w="589279" h="211454">
                <a:moveTo>
                  <a:pt x="577287" y="61658"/>
                </a:moveTo>
                <a:lnTo>
                  <a:pt x="539496" y="61658"/>
                </a:lnTo>
                <a:lnTo>
                  <a:pt x="543560" y="61887"/>
                </a:lnTo>
                <a:lnTo>
                  <a:pt x="550164" y="63576"/>
                </a:lnTo>
                <a:lnTo>
                  <a:pt x="563245" y="94843"/>
                </a:lnTo>
                <a:lnTo>
                  <a:pt x="539242" y="96850"/>
                </a:lnTo>
                <a:lnTo>
                  <a:pt x="531495" y="98259"/>
                </a:lnTo>
                <a:lnTo>
                  <a:pt x="495426" y="125984"/>
                </a:lnTo>
                <a:lnTo>
                  <a:pt x="494665" y="131546"/>
                </a:lnTo>
                <a:lnTo>
                  <a:pt x="495553" y="143192"/>
                </a:lnTo>
                <a:lnTo>
                  <a:pt x="525399" y="168694"/>
                </a:lnTo>
                <a:lnTo>
                  <a:pt x="530733" y="169011"/>
                </a:lnTo>
                <a:lnTo>
                  <a:pt x="543306" y="167957"/>
                </a:lnTo>
                <a:lnTo>
                  <a:pt x="549528" y="165989"/>
                </a:lnTo>
                <a:lnTo>
                  <a:pt x="560959" y="159207"/>
                </a:lnTo>
                <a:lnTo>
                  <a:pt x="566039" y="154711"/>
                </a:lnTo>
                <a:lnTo>
                  <a:pt x="567527" y="152831"/>
                </a:lnTo>
                <a:lnTo>
                  <a:pt x="531876" y="152831"/>
                </a:lnTo>
                <a:lnTo>
                  <a:pt x="526542" y="151549"/>
                </a:lnTo>
                <a:lnTo>
                  <a:pt x="515766" y="131546"/>
                </a:lnTo>
                <a:lnTo>
                  <a:pt x="516127" y="128650"/>
                </a:lnTo>
                <a:lnTo>
                  <a:pt x="564515" y="109575"/>
                </a:lnTo>
                <a:lnTo>
                  <a:pt x="584953" y="109575"/>
                </a:lnTo>
                <a:lnTo>
                  <a:pt x="582802" y="83604"/>
                </a:lnTo>
                <a:lnTo>
                  <a:pt x="582168" y="76669"/>
                </a:lnTo>
                <a:lnTo>
                  <a:pt x="580898" y="70662"/>
                </a:lnTo>
                <a:lnTo>
                  <a:pt x="577287" y="61658"/>
                </a:lnTo>
                <a:close/>
              </a:path>
              <a:path w="589279" h="211454">
                <a:moveTo>
                  <a:pt x="588224" y="149098"/>
                </a:moveTo>
                <a:lnTo>
                  <a:pt x="570484" y="149098"/>
                </a:lnTo>
                <a:lnTo>
                  <a:pt x="571405" y="159207"/>
                </a:lnTo>
                <a:lnTo>
                  <a:pt x="571500" y="161239"/>
                </a:lnTo>
                <a:lnTo>
                  <a:pt x="571881" y="161950"/>
                </a:lnTo>
                <a:lnTo>
                  <a:pt x="573151" y="162852"/>
                </a:lnTo>
                <a:lnTo>
                  <a:pt x="574040" y="163144"/>
                </a:lnTo>
                <a:lnTo>
                  <a:pt x="576707" y="163423"/>
                </a:lnTo>
                <a:lnTo>
                  <a:pt x="578358" y="163410"/>
                </a:lnTo>
                <a:lnTo>
                  <a:pt x="589026" y="158775"/>
                </a:lnTo>
                <a:lnTo>
                  <a:pt x="588224" y="149098"/>
                </a:lnTo>
                <a:close/>
              </a:path>
              <a:path w="589279" h="211454">
                <a:moveTo>
                  <a:pt x="584953" y="109575"/>
                </a:moveTo>
                <a:lnTo>
                  <a:pt x="564515" y="109575"/>
                </a:lnTo>
                <a:lnTo>
                  <a:pt x="566420" y="133235"/>
                </a:lnTo>
                <a:lnTo>
                  <a:pt x="561848" y="139268"/>
                </a:lnTo>
                <a:lnTo>
                  <a:pt x="557402" y="143840"/>
                </a:lnTo>
                <a:lnTo>
                  <a:pt x="548767" y="150050"/>
                </a:lnTo>
                <a:lnTo>
                  <a:pt x="543814" y="151828"/>
                </a:lnTo>
                <a:lnTo>
                  <a:pt x="531876" y="152831"/>
                </a:lnTo>
                <a:lnTo>
                  <a:pt x="567527" y="152831"/>
                </a:lnTo>
                <a:lnTo>
                  <a:pt x="570484" y="149098"/>
                </a:lnTo>
                <a:lnTo>
                  <a:pt x="588224" y="149098"/>
                </a:lnTo>
                <a:lnTo>
                  <a:pt x="584953" y="109575"/>
                </a:lnTo>
                <a:close/>
              </a:path>
              <a:path w="589279" h="211454">
                <a:moveTo>
                  <a:pt x="543306" y="44627"/>
                </a:moveTo>
                <a:lnTo>
                  <a:pt x="504698" y="54559"/>
                </a:lnTo>
                <a:lnTo>
                  <a:pt x="502158" y="56235"/>
                </a:lnTo>
                <a:lnTo>
                  <a:pt x="499491" y="57912"/>
                </a:lnTo>
                <a:lnTo>
                  <a:pt x="497713" y="59334"/>
                </a:lnTo>
                <a:lnTo>
                  <a:pt x="495681" y="61658"/>
                </a:lnTo>
                <a:lnTo>
                  <a:pt x="495046" y="62852"/>
                </a:lnTo>
                <a:lnTo>
                  <a:pt x="494919" y="64071"/>
                </a:lnTo>
                <a:lnTo>
                  <a:pt x="494733" y="64973"/>
                </a:lnTo>
                <a:lnTo>
                  <a:pt x="494665" y="66941"/>
                </a:lnTo>
                <a:lnTo>
                  <a:pt x="494919" y="69011"/>
                </a:lnTo>
                <a:lnTo>
                  <a:pt x="495013" y="70662"/>
                </a:lnTo>
                <a:lnTo>
                  <a:pt x="495681" y="73406"/>
                </a:lnTo>
                <a:lnTo>
                  <a:pt x="495935" y="74231"/>
                </a:lnTo>
                <a:lnTo>
                  <a:pt x="496443" y="74866"/>
                </a:lnTo>
                <a:lnTo>
                  <a:pt x="496824" y="75488"/>
                </a:lnTo>
                <a:lnTo>
                  <a:pt x="497332" y="75946"/>
                </a:lnTo>
                <a:lnTo>
                  <a:pt x="498348" y="76530"/>
                </a:lnTo>
                <a:lnTo>
                  <a:pt x="498983" y="76644"/>
                </a:lnTo>
                <a:lnTo>
                  <a:pt x="500634" y="76504"/>
                </a:lnTo>
                <a:lnTo>
                  <a:pt x="502031" y="75780"/>
                </a:lnTo>
                <a:lnTo>
                  <a:pt x="503936" y="74422"/>
                </a:lnTo>
                <a:lnTo>
                  <a:pt x="508253" y="71513"/>
                </a:lnTo>
                <a:lnTo>
                  <a:pt x="514096" y="68122"/>
                </a:lnTo>
                <a:lnTo>
                  <a:pt x="517525" y="66509"/>
                </a:lnTo>
                <a:lnTo>
                  <a:pt x="521462" y="64973"/>
                </a:lnTo>
                <a:lnTo>
                  <a:pt x="525272" y="63449"/>
                </a:lnTo>
                <a:lnTo>
                  <a:pt x="529717" y="62471"/>
                </a:lnTo>
                <a:lnTo>
                  <a:pt x="539496" y="61658"/>
                </a:lnTo>
                <a:lnTo>
                  <a:pt x="577287" y="61658"/>
                </a:lnTo>
                <a:lnTo>
                  <a:pt x="576834" y="60528"/>
                </a:lnTo>
                <a:lnTo>
                  <a:pt x="574040" y="56387"/>
                </a:lnTo>
                <a:lnTo>
                  <a:pt x="566420" y="49949"/>
                </a:lnTo>
                <a:lnTo>
                  <a:pt x="561721" y="47663"/>
                </a:lnTo>
                <a:lnTo>
                  <a:pt x="550164" y="44970"/>
                </a:lnTo>
                <a:lnTo>
                  <a:pt x="543306" y="44627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5708" y="1129665"/>
            <a:ext cx="47415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Arbuscular</a:t>
            </a:r>
            <a:r>
              <a:rPr sz="4000" b="0" u="heavy" spc="-43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2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mycorrhizae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65708" y="1647226"/>
            <a:ext cx="5447030" cy="309118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2400" spc="-145" dirty="0">
                <a:solidFill>
                  <a:srgbClr val="585858"/>
                </a:solidFill>
                <a:latin typeface="Trebuchet MS"/>
                <a:cs typeface="Trebuchet MS"/>
              </a:rPr>
              <a:t>(Phycomycetous</a:t>
            </a:r>
            <a:r>
              <a:rPr sz="2400" spc="-250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2400" spc="-120" dirty="0">
                <a:solidFill>
                  <a:srgbClr val="585858"/>
                </a:solidFill>
                <a:latin typeface="Trebuchet MS"/>
                <a:cs typeface="Trebuchet MS"/>
              </a:rPr>
              <a:t>fungi</a:t>
            </a:r>
            <a:r>
              <a:rPr sz="2400" spc="-22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2400" spc="-105" dirty="0">
                <a:solidFill>
                  <a:srgbClr val="585858"/>
                </a:solidFill>
                <a:latin typeface="Trebuchet MS"/>
                <a:cs typeface="Trebuchet MS"/>
              </a:rPr>
              <a:t>and</a:t>
            </a:r>
            <a:r>
              <a:rPr sz="2400" spc="-229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2400" spc="-110" dirty="0">
                <a:solidFill>
                  <a:srgbClr val="585858"/>
                </a:solidFill>
                <a:latin typeface="Trebuchet MS"/>
                <a:cs typeface="Trebuchet MS"/>
              </a:rPr>
              <a:t>angiosperm</a:t>
            </a:r>
            <a:r>
              <a:rPr sz="2400" spc="-26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2400" spc="-114" dirty="0">
                <a:solidFill>
                  <a:srgbClr val="585858"/>
                </a:solidFill>
                <a:latin typeface="Trebuchet MS"/>
                <a:cs typeface="Trebuchet MS"/>
              </a:rPr>
              <a:t>roots)</a:t>
            </a:r>
            <a:endParaRPr sz="2400">
              <a:latin typeface="Trebuchet MS"/>
              <a:cs typeface="Trebuchet MS"/>
            </a:endParaRPr>
          </a:p>
          <a:p>
            <a:pPr marL="391795" marR="395605" indent="-342900">
              <a:lnSpc>
                <a:spcPct val="92300"/>
              </a:lnSpc>
              <a:spcBef>
                <a:spcPts val="1135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29" dirty="0">
                <a:solidFill>
                  <a:srgbClr val="001F5F"/>
                </a:solidFill>
                <a:latin typeface="Arial"/>
                <a:cs typeface="Arial"/>
              </a:rPr>
              <a:t>Has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ability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dissolve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2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phosphates 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found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abundance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3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soil.</a:t>
            </a:r>
            <a:endParaRPr sz="2400">
              <a:latin typeface="Arial"/>
              <a:cs typeface="Arial"/>
            </a:endParaRPr>
          </a:p>
          <a:p>
            <a:pPr marL="48895">
              <a:lnSpc>
                <a:spcPts val="36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AM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provides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necessary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strength</a:t>
            </a:r>
            <a:r>
              <a:rPr sz="2400" spc="-1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endParaRPr sz="2400">
              <a:latin typeface="Arial"/>
              <a:cs typeface="Arial"/>
            </a:endParaRPr>
          </a:p>
          <a:p>
            <a:pPr marL="391795">
              <a:lnSpc>
                <a:spcPts val="2760"/>
              </a:lnSpc>
            </a:pP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resist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disease, 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germs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endParaRPr sz="2400">
              <a:latin typeface="Arial"/>
              <a:cs typeface="Arial"/>
            </a:endParaRPr>
          </a:p>
          <a:p>
            <a:pPr marL="391795">
              <a:lnSpc>
                <a:spcPts val="2580"/>
              </a:lnSpc>
            </a:pP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unfavourable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weather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conditions.</a:t>
            </a:r>
            <a:endParaRPr sz="2400">
              <a:latin typeface="Arial"/>
              <a:cs typeface="Arial"/>
            </a:endParaRPr>
          </a:p>
          <a:p>
            <a:pPr marL="48895">
              <a:lnSpc>
                <a:spcPts val="402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35" dirty="0">
                <a:solidFill>
                  <a:srgbClr val="001F5F"/>
                </a:solidFill>
                <a:latin typeface="Arial"/>
                <a:cs typeface="Arial"/>
              </a:rPr>
              <a:t>It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also 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assures 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water</a:t>
            </a:r>
            <a:r>
              <a:rPr sz="2400" spc="-2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availability.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685788" y="1229804"/>
            <a:ext cx="4358513" cy="513422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723644"/>
            <a:ext cx="5951220" cy="0"/>
          </a:xfrm>
          <a:custGeom>
            <a:avLst/>
            <a:gdLst/>
            <a:ahLst/>
            <a:cxnLst/>
            <a:rect l="l" t="t" r="r" b="b"/>
            <a:pathLst>
              <a:path w="5951220">
                <a:moveTo>
                  <a:pt x="0" y="0"/>
                </a:moveTo>
                <a:lnTo>
                  <a:pt x="5951093" y="0"/>
                </a:lnTo>
              </a:path>
            </a:pathLst>
          </a:custGeom>
          <a:ln w="6096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739888" y="6057341"/>
            <a:ext cx="2809239" cy="3819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10078085" cy="421767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204470" indent="-342900">
              <a:lnSpc>
                <a:spcPct val="92300"/>
              </a:lnSpc>
              <a:spcBef>
                <a:spcPts val="43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Seaweed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liquid </a:t>
            </a:r>
            <a:r>
              <a:rPr sz="2400" spc="-35" dirty="0">
                <a:solidFill>
                  <a:srgbClr val="001F5F"/>
                </a:solidFill>
                <a:latin typeface="Arial"/>
                <a:cs typeface="Arial"/>
              </a:rPr>
              <a:t>fertilizer </a:t>
            </a:r>
            <a:r>
              <a:rPr sz="2400" spc="-270" dirty="0">
                <a:solidFill>
                  <a:srgbClr val="001F5F"/>
                </a:solidFill>
                <a:latin typeface="Arial"/>
                <a:cs typeface="Arial"/>
              </a:rPr>
              <a:t>(SLF)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contains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cytokinin,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gibberellins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auxin</a:t>
            </a:r>
            <a:r>
              <a:rPr sz="2400" spc="-2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apart 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from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macro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micro</a:t>
            </a:r>
            <a:r>
              <a:rPr sz="2400" spc="-3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40" dirty="0">
                <a:solidFill>
                  <a:srgbClr val="001F5F"/>
                </a:solidFill>
                <a:latin typeface="Arial"/>
                <a:cs typeface="Arial"/>
              </a:rPr>
              <a:t>nutrients.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4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</a:t>
            </a:r>
            <a:r>
              <a:rPr sz="36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alginates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seaweed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that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reacts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15" dirty="0">
                <a:solidFill>
                  <a:srgbClr val="001F5F"/>
                </a:solidFill>
                <a:latin typeface="Arial"/>
                <a:cs typeface="Arial"/>
              </a:rPr>
              <a:t>with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metals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soil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form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long,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460"/>
              </a:lnSpc>
            </a:pP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cross-linked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polymers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the</a:t>
            </a:r>
            <a:r>
              <a:rPr sz="2400" spc="-3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soil.</a:t>
            </a:r>
            <a:endParaRPr sz="2400">
              <a:latin typeface="Arial"/>
              <a:cs typeface="Arial"/>
            </a:endParaRPr>
          </a:p>
          <a:p>
            <a:pPr marL="355600" marR="141605" indent="-342900">
              <a:lnSpc>
                <a:spcPct val="92300"/>
              </a:lnSpc>
              <a:spcBef>
                <a:spcPts val="35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</a:t>
            </a:r>
            <a:r>
              <a:rPr sz="36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90" dirty="0">
                <a:solidFill>
                  <a:srgbClr val="001F5F"/>
                </a:solidFill>
                <a:latin typeface="Arial"/>
                <a:cs typeface="Arial"/>
              </a:rPr>
              <a:t>These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polymers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improve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crumbing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soil,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swell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up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when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they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get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wet 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retain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moisture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400" spc="-185" dirty="0">
                <a:solidFill>
                  <a:srgbClr val="001F5F"/>
                </a:solidFill>
                <a:latin typeface="Arial"/>
                <a:cs typeface="Arial"/>
              </a:rPr>
              <a:t>a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long</a:t>
            </a:r>
            <a:r>
              <a:rPr sz="2400" spc="-3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time.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3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Seaweed </a:t>
            </a:r>
            <a:r>
              <a:rPr sz="2400" spc="-180" dirty="0">
                <a:solidFill>
                  <a:srgbClr val="001F5F"/>
                </a:solidFill>
                <a:latin typeface="Arial"/>
                <a:cs typeface="Arial"/>
              </a:rPr>
              <a:t>has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more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than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70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minerals,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vitamins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2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enzymes.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4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Improves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resistance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plants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35" dirty="0">
                <a:solidFill>
                  <a:srgbClr val="001F5F"/>
                </a:solidFill>
                <a:latin typeface="Arial"/>
                <a:cs typeface="Arial"/>
              </a:rPr>
              <a:t>frost</a:t>
            </a:r>
            <a:r>
              <a:rPr sz="2400" spc="-4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disease.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7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Seeds 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soaked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seaweed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extract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germinate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much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rapidly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develop </a:t>
            </a:r>
            <a:r>
              <a:rPr sz="2400" spc="-19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400" spc="-3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better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760"/>
              </a:lnSpc>
            </a:pP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root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system.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49961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Seaweed </a:t>
            </a:r>
            <a:r>
              <a:rPr sz="4000" b="0" u="heavy" spc="-23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Liquid</a:t>
            </a:r>
            <a:r>
              <a:rPr sz="4000" b="0" u="heavy" spc="-60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2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Fertilizer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78422" y="1585340"/>
            <a:ext cx="28219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04" dirty="0">
                <a:solidFill>
                  <a:srgbClr val="585858"/>
                </a:solidFill>
                <a:latin typeface="Trebuchet MS"/>
                <a:cs typeface="Trebuchet MS"/>
              </a:rPr>
              <a:t>Kelp </a:t>
            </a:r>
            <a:r>
              <a:rPr sz="3000" spc="-150" dirty="0">
                <a:solidFill>
                  <a:srgbClr val="585858"/>
                </a:solidFill>
                <a:latin typeface="Trebuchet MS"/>
                <a:cs typeface="Trebuchet MS"/>
              </a:rPr>
              <a:t>(Brown</a:t>
            </a:r>
            <a:r>
              <a:rPr sz="3000" spc="-475" dirty="0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sz="3000" spc="-195" dirty="0">
                <a:solidFill>
                  <a:srgbClr val="585858"/>
                </a:solidFill>
                <a:latin typeface="Trebuchet MS"/>
                <a:cs typeface="Trebuchet MS"/>
              </a:rPr>
              <a:t>algae)</a:t>
            </a:r>
            <a:endParaRPr sz="30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25777"/>
            <a:ext cx="5485765" cy="418147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080" indent="-342900">
              <a:lnSpc>
                <a:spcPct val="92300"/>
              </a:lnSpc>
              <a:spcBef>
                <a:spcPts val="425"/>
              </a:spcBef>
            </a:pPr>
            <a:r>
              <a:rPr sz="3450" spc="-15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Bio-pesticides </a:t>
            </a:r>
            <a:r>
              <a:rPr sz="2300" spc="-105" dirty="0">
                <a:solidFill>
                  <a:srgbClr val="001F5F"/>
                </a:solidFill>
                <a:latin typeface="Arial"/>
                <a:cs typeface="Arial"/>
              </a:rPr>
              <a:t>are </a:t>
            </a:r>
            <a:r>
              <a:rPr sz="2300" spc="-70" dirty="0">
                <a:solidFill>
                  <a:srgbClr val="001F5F"/>
                </a:solidFill>
                <a:latin typeface="Arial"/>
                <a:cs typeface="Arial"/>
              </a:rPr>
              <a:t>biologically </a:t>
            </a:r>
            <a:r>
              <a:rPr sz="2300" spc="-145" dirty="0">
                <a:solidFill>
                  <a:srgbClr val="001F5F"/>
                </a:solidFill>
                <a:latin typeface="Arial"/>
                <a:cs typeface="Arial"/>
              </a:rPr>
              <a:t>based </a:t>
            </a:r>
            <a:r>
              <a:rPr sz="2300" spc="-125" dirty="0">
                <a:solidFill>
                  <a:srgbClr val="001F5F"/>
                </a:solidFill>
                <a:latin typeface="Arial"/>
                <a:cs typeface="Arial"/>
              </a:rPr>
              <a:t>agents  </a:t>
            </a:r>
            <a:r>
              <a:rPr sz="2300" spc="-130" dirty="0">
                <a:solidFill>
                  <a:srgbClr val="001F5F"/>
                </a:solidFill>
                <a:latin typeface="Arial"/>
                <a:cs typeface="Arial"/>
              </a:rPr>
              <a:t>used </a:t>
            </a: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for </a:t>
            </a:r>
            <a:r>
              <a:rPr sz="230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300" spc="-40" dirty="0">
                <a:solidFill>
                  <a:srgbClr val="001F5F"/>
                </a:solidFill>
                <a:latin typeface="Arial"/>
                <a:cs typeface="Arial"/>
              </a:rPr>
              <a:t>control </a:t>
            </a: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300" spc="-4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40" dirty="0">
                <a:solidFill>
                  <a:srgbClr val="001F5F"/>
                </a:solidFill>
                <a:latin typeface="Arial"/>
                <a:cs typeface="Arial"/>
              </a:rPr>
              <a:t>plant </a:t>
            </a:r>
            <a:r>
              <a:rPr sz="2300" spc="-110" dirty="0">
                <a:solidFill>
                  <a:srgbClr val="001F5F"/>
                </a:solidFill>
                <a:latin typeface="Arial"/>
                <a:cs typeface="Arial"/>
              </a:rPr>
              <a:t>pests.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3479"/>
              </a:lnSpc>
            </a:pPr>
            <a:r>
              <a:rPr sz="3450" spc="-15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300" spc="-150" dirty="0">
                <a:solidFill>
                  <a:srgbClr val="001F5F"/>
                </a:solidFill>
                <a:latin typeface="Arial"/>
                <a:cs typeface="Arial"/>
              </a:rPr>
              <a:t>They </a:t>
            </a:r>
            <a:r>
              <a:rPr sz="2300" spc="-105" dirty="0">
                <a:solidFill>
                  <a:srgbClr val="001F5F"/>
                </a:solidFill>
                <a:latin typeface="Arial"/>
                <a:cs typeface="Arial"/>
              </a:rPr>
              <a:t>are </a:t>
            </a:r>
            <a:r>
              <a:rPr sz="23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300" spc="-80" dirty="0">
                <a:solidFill>
                  <a:srgbClr val="001F5F"/>
                </a:solidFill>
                <a:latin typeface="Arial"/>
                <a:cs typeface="Arial"/>
              </a:rPr>
              <a:t>high </a:t>
            </a:r>
            <a:r>
              <a:rPr sz="2300" spc="-155" dirty="0">
                <a:solidFill>
                  <a:srgbClr val="001F5F"/>
                </a:solidFill>
                <a:latin typeface="Arial"/>
                <a:cs typeface="Arial"/>
              </a:rPr>
              <a:t>use </a:t>
            </a:r>
            <a:r>
              <a:rPr sz="2300" spc="-95" dirty="0">
                <a:solidFill>
                  <a:srgbClr val="001F5F"/>
                </a:solidFill>
                <a:latin typeface="Arial"/>
                <a:cs typeface="Arial"/>
              </a:rPr>
              <a:t>due </a:t>
            </a:r>
            <a:r>
              <a:rPr sz="2300" spc="1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their</a:t>
            </a:r>
            <a:endParaRPr sz="2300">
              <a:latin typeface="Arial"/>
              <a:cs typeface="Arial"/>
            </a:endParaRPr>
          </a:p>
          <a:p>
            <a:pPr marL="355600">
              <a:lnSpc>
                <a:spcPts val="2645"/>
              </a:lnSpc>
            </a:pPr>
            <a:r>
              <a:rPr sz="2300" spc="-70" dirty="0">
                <a:solidFill>
                  <a:srgbClr val="001F5F"/>
                </a:solidFill>
                <a:latin typeface="Arial"/>
                <a:cs typeface="Arial"/>
              </a:rPr>
              <a:t>non-toxic, </a:t>
            </a:r>
            <a:r>
              <a:rPr sz="2300" spc="-105" dirty="0">
                <a:solidFill>
                  <a:srgbClr val="001F5F"/>
                </a:solidFill>
                <a:latin typeface="Arial"/>
                <a:cs typeface="Arial"/>
              </a:rPr>
              <a:t>cheaper and</a:t>
            </a:r>
            <a:r>
              <a:rPr sz="2300" spc="-1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65" dirty="0">
                <a:solidFill>
                  <a:srgbClr val="001F5F"/>
                </a:solidFill>
                <a:latin typeface="Arial"/>
                <a:cs typeface="Arial"/>
              </a:rPr>
              <a:t>eco-friendly</a:t>
            </a:r>
            <a:endParaRPr sz="2300">
              <a:latin typeface="Arial"/>
              <a:cs typeface="Arial"/>
            </a:endParaRPr>
          </a:p>
          <a:p>
            <a:pPr marL="355600" marR="69850">
              <a:lnSpc>
                <a:spcPct val="100000"/>
              </a:lnSpc>
            </a:pPr>
            <a:r>
              <a:rPr sz="2300" spc="-90" dirty="0">
                <a:solidFill>
                  <a:srgbClr val="001F5F"/>
                </a:solidFill>
                <a:latin typeface="Arial"/>
                <a:cs typeface="Arial"/>
              </a:rPr>
              <a:t>characteristics </a:t>
            </a:r>
            <a:r>
              <a:rPr sz="2300" spc="-21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compared </a:t>
            </a:r>
            <a:r>
              <a:rPr sz="2300" spc="1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chemical</a:t>
            </a:r>
            <a:r>
              <a:rPr sz="2300" spc="-2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20" dirty="0">
                <a:solidFill>
                  <a:srgbClr val="001F5F"/>
                </a:solidFill>
                <a:latin typeface="Arial"/>
                <a:cs typeface="Arial"/>
              </a:rPr>
              <a:t>or  </a:t>
            </a:r>
            <a:r>
              <a:rPr sz="2300" spc="-65" dirty="0">
                <a:solidFill>
                  <a:srgbClr val="001F5F"/>
                </a:solidFill>
                <a:latin typeface="Arial"/>
                <a:cs typeface="Arial"/>
              </a:rPr>
              <a:t>synthetic</a:t>
            </a:r>
            <a:r>
              <a:rPr sz="23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90" dirty="0">
                <a:solidFill>
                  <a:srgbClr val="001F5F"/>
                </a:solidFill>
                <a:latin typeface="Arial"/>
                <a:cs typeface="Arial"/>
              </a:rPr>
              <a:t>pesticides.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3475"/>
              </a:lnSpc>
            </a:pPr>
            <a:r>
              <a:rPr sz="3450" spc="-15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Bio-pesticides </a:t>
            </a:r>
            <a:r>
              <a:rPr sz="2300" spc="-140" dirty="0">
                <a:solidFill>
                  <a:srgbClr val="001F5F"/>
                </a:solidFill>
                <a:latin typeface="Arial"/>
                <a:cs typeface="Arial"/>
              </a:rPr>
              <a:t>have </a:t>
            </a:r>
            <a:r>
              <a:rPr sz="2300" spc="-120" dirty="0">
                <a:solidFill>
                  <a:srgbClr val="001F5F"/>
                </a:solidFill>
                <a:latin typeface="Arial"/>
                <a:cs typeface="Arial"/>
              </a:rPr>
              <a:t>become </a:t>
            </a:r>
            <a:r>
              <a:rPr sz="2300" spc="-125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2300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60" dirty="0">
                <a:solidFill>
                  <a:srgbClr val="001F5F"/>
                </a:solidFill>
                <a:latin typeface="Arial"/>
                <a:cs typeface="Arial"/>
              </a:rPr>
              <a:t>integral</a:t>
            </a:r>
            <a:endParaRPr sz="2300">
              <a:latin typeface="Arial"/>
              <a:cs typeface="Arial"/>
            </a:endParaRPr>
          </a:p>
          <a:p>
            <a:pPr marL="355600">
              <a:lnSpc>
                <a:spcPts val="2645"/>
              </a:lnSpc>
            </a:pPr>
            <a:r>
              <a:rPr sz="2300" spc="-75" dirty="0">
                <a:solidFill>
                  <a:srgbClr val="001F5F"/>
                </a:solidFill>
                <a:latin typeface="Arial"/>
                <a:cs typeface="Arial"/>
              </a:rPr>
              <a:t>component </a:t>
            </a: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300" spc="-90" dirty="0">
                <a:solidFill>
                  <a:srgbClr val="001F5F"/>
                </a:solidFill>
                <a:latin typeface="Arial"/>
                <a:cs typeface="Arial"/>
              </a:rPr>
              <a:t>pest </a:t>
            </a:r>
            <a:r>
              <a:rPr sz="2300" spc="-100" dirty="0">
                <a:solidFill>
                  <a:srgbClr val="001F5F"/>
                </a:solidFill>
                <a:latin typeface="Arial"/>
                <a:cs typeface="Arial"/>
              </a:rPr>
              <a:t>management </a:t>
            </a:r>
            <a:r>
              <a:rPr sz="23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300" spc="-3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65" dirty="0">
                <a:solidFill>
                  <a:srgbClr val="001F5F"/>
                </a:solidFill>
                <a:latin typeface="Arial"/>
                <a:cs typeface="Arial"/>
              </a:rPr>
              <a:t>terms</a:t>
            </a:r>
            <a:endParaRPr sz="2300">
              <a:latin typeface="Arial"/>
              <a:cs typeface="Arial"/>
            </a:endParaRPr>
          </a:p>
          <a:p>
            <a:pPr marL="355600" marR="493395">
              <a:lnSpc>
                <a:spcPct val="100000"/>
              </a:lnSpc>
            </a:pP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30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300" spc="-65" dirty="0">
                <a:solidFill>
                  <a:srgbClr val="001F5F"/>
                </a:solidFill>
                <a:latin typeface="Arial"/>
                <a:cs typeface="Arial"/>
              </a:rPr>
              <a:t>environmental </a:t>
            </a:r>
            <a:r>
              <a:rPr sz="2300" spc="-105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300" spc="-50" dirty="0">
                <a:solidFill>
                  <a:srgbClr val="001F5F"/>
                </a:solidFill>
                <a:latin typeface="Arial"/>
                <a:cs typeface="Arial"/>
              </a:rPr>
              <a:t>health</a:t>
            </a:r>
            <a:r>
              <a:rPr sz="2300" spc="-4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300" spc="-155" dirty="0">
                <a:solidFill>
                  <a:srgbClr val="001F5F"/>
                </a:solidFill>
                <a:latin typeface="Arial"/>
                <a:cs typeface="Arial"/>
              </a:rPr>
              <a:t>issues  </a:t>
            </a:r>
            <a:r>
              <a:rPr sz="2300" spc="-15" dirty="0">
                <a:solidFill>
                  <a:srgbClr val="001F5F"/>
                </a:solidFill>
                <a:latin typeface="Arial"/>
                <a:cs typeface="Arial"/>
              </a:rPr>
              <a:t>attributed </a:t>
            </a:r>
            <a:r>
              <a:rPr sz="2300" spc="1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30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300" spc="-155" dirty="0">
                <a:solidFill>
                  <a:srgbClr val="001F5F"/>
                </a:solidFill>
                <a:latin typeface="Arial"/>
                <a:cs typeface="Arial"/>
              </a:rPr>
              <a:t>use </a:t>
            </a:r>
            <a:r>
              <a:rPr sz="23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300" spc="-120" dirty="0">
                <a:solidFill>
                  <a:srgbClr val="001F5F"/>
                </a:solidFill>
                <a:latin typeface="Arial"/>
                <a:cs typeface="Arial"/>
              </a:rPr>
              <a:t>chemicals </a:t>
            </a:r>
            <a:r>
              <a:rPr sz="2300" spc="-30" dirty="0">
                <a:solidFill>
                  <a:srgbClr val="001F5F"/>
                </a:solidFill>
                <a:latin typeface="Arial"/>
                <a:cs typeface="Arial"/>
              </a:rPr>
              <a:t>in  </a:t>
            </a:r>
            <a:r>
              <a:rPr sz="2300" spc="-55" dirty="0">
                <a:solidFill>
                  <a:srgbClr val="001F5F"/>
                </a:solidFill>
                <a:latin typeface="Arial"/>
                <a:cs typeface="Arial"/>
              </a:rPr>
              <a:t>agriculture.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27901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29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Bio-Pesticides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443216" y="1780032"/>
            <a:ext cx="3806825" cy="188048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873496" y="3953205"/>
            <a:ext cx="4014088" cy="270497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038338" y="3531870"/>
            <a:ext cx="15316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Trichoderma</a:t>
            </a:r>
            <a:r>
              <a:rPr sz="16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40" dirty="0">
                <a:solidFill>
                  <a:srgbClr val="001F5F"/>
                </a:solidFill>
                <a:latin typeface="Arial"/>
                <a:cs typeface="Arial"/>
              </a:rPr>
              <a:t>fungi</a:t>
            </a:r>
            <a:endParaRPr sz="16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69805" y="3531870"/>
            <a:ext cx="10293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Biopesticide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931145" y="4186580"/>
            <a:ext cx="1846580" cy="17176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80035" indent="-280035">
              <a:lnSpc>
                <a:spcPct val="100000"/>
              </a:lnSpc>
              <a:spcBef>
                <a:spcPts val="700"/>
              </a:spcBef>
              <a:buAutoNum type="alphaLcParenBoth"/>
              <a:tabLst>
                <a:tab pos="280035" algn="l"/>
              </a:tabLst>
            </a:pPr>
            <a:r>
              <a:rPr sz="1600" spc="-90" dirty="0">
                <a:solidFill>
                  <a:srgbClr val="001F5F"/>
                </a:solidFill>
                <a:latin typeface="Arial"/>
                <a:cs typeface="Arial"/>
              </a:rPr>
              <a:t>Beauveria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00" dirty="0">
                <a:solidFill>
                  <a:srgbClr val="001F5F"/>
                </a:solidFill>
                <a:latin typeface="Arial"/>
                <a:cs typeface="Arial"/>
              </a:rPr>
              <a:t>Fungi</a:t>
            </a:r>
            <a:endParaRPr sz="1600">
              <a:latin typeface="Arial"/>
              <a:cs typeface="Arial"/>
            </a:endParaRPr>
          </a:p>
          <a:p>
            <a:pPr marL="288925" marR="332105" indent="-288925">
              <a:lnSpc>
                <a:spcPct val="100000"/>
              </a:lnSpc>
              <a:spcBef>
                <a:spcPts val="605"/>
              </a:spcBef>
              <a:buAutoNum type="alphaLcParenBoth"/>
              <a:tabLst>
                <a:tab pos="288925" algn="l"/>
              </a:tabLst>
            </a:pPr>
            <a:r>
              <a:rPr sz="1600" spc="-90" dirty="0">
                <a:solidFill>
                  <a:srgbClr val="001F5F"/>
                </a:solidFill>
                <a:latin typeface="Arial"/>
                <a:cs typeface="Arial"/>
              </a:rPr>
              <a:t>Beauveria </a:t>
            </a:r>
            <a:r>
              <a:rPr sz="1600" spc="-140" dirty="0">
                <a:solidFill>
                  <a:srgbClr val="001F5F"/>
                </a:solidFill>
                <a:latin typeface="Arial"/>
                <a:cs typeface="Arial"/>
              </a:rPr>
              <a:t>sps  </a:t>
            </a:r>
            <a:r>
              <a:rPr sz="1600" spc="-45" dirty="0">
                <a:solidFill>
                  <a:srgbClr val="001F5F"/>
                </a:solidFill>
                <a:latin typeface="Arial"/>
                <a:cs typeface="Arial"/>
              </a:rPr>
              <a:t>infected</a:t>
            </a:r>
            <a:r>
              <a:rPr sz="1600" spc="-1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insect 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on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green</a:t>
            </a:r>
            <a:r>
              <a:rPr sz="1600" spc="-1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30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endParaRPr sz="1600">
              <a:latin typeface="Arial"/>
              <a:cs typeface="Arial"/>
            </a:endParaRPr>
          </a:p>
          <a:p>
            <a:pPr marL="269240" marR="5080" indent="-269240">
              <a:lnSpc>
                <a:spcPct val="100000"/>
              </a:lnSpc>
              <a:spcBef>
                <a:spcPts val="600"/>
              </a:spcBef>
              <a:buAutoNum type="alphaLcParenBoth"/>
              <a:tabLst>
                <a:tab pos="269240" algn="l"/>
              </a:tabLst>
            </a:pPr>
            <a:r>
              <a:rPr sz="1600" spc="-190" dirty="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sz="1600" spc="-165" dirty="0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sz="1600" spc="80" dirty="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om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sz="1600" spc="-95" dirty="0">
                <a:solidFill>
                  <a:srgbClr val="001F5F"/>
                </a:solidFill>
                <a:latin typeface="Arial"/>
                <a:cs typeface="Arial"/>
              </a:rPr>
              <a:t>p</a:t>
            </a:r>
            <a:r>
              <a:rPr sz="1600" spc="-1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1600" spc="90" dirty="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ho</a:t>
            </a:r>
            <a:r>
              <a:rPr sz="1600" spc="-90" dirty="0">
                <a:solidFill>
                  <a:srgbClr val="001F5F"/>
                </a:solidFill>
                <a:latin typeface="Arial"/>
                <a:cs typeface="Arial"/>
              </a:rPr>
              <a:t>g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enic 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on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insets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10191750" cy="333311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5080" indent="-342900">
              <a:lnSpc>
                <a:spcPct val="92300"/>
              </a:lnSpc>
              <a:spcBef>
                <a:spcPts val="43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manuring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is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defined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growing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4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manure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crops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directly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the  field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2400" spc="-2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ploughing.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4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</a:t>
            </a:r>
            <a:r>
              <a:rPr sz="360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One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main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objectives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green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manuring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is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increase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content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460"/>
              </a:lnSpc>
            </a:pP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nitrogen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improve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structure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physical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properties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soil.</a:t>
            </a:r>
            <a:endParaRPr sz="2400">
              <a:latin typeface="Arial"/>
              <a:cs typeface="Arial"/>
            </a:endParaRPr>
          </a:p>
          <a:p>
            <a:pPr marL="355600" marR="849630" indent="-342900">
              <a:lnSpc>
                <a:spcPct val="92300"/>
              </a:lnSpc>
              <a:spcBef>
                <a:spcPts val="35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most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important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manure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crops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are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Crotalaria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juncea,</a:t>
            </a:r>
            <a:r>
              <a:rPr sz="2400" spc="-43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Tephrosia 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purpurea,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Indigofera</a:t>
            </a:r>
            <a:r>
              <a:rPr sz="2400" spc="-1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tinctoria.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7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manuring 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can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be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practised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in-situ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manuring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or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Green</a:t>
            </a:r>
            <a:r>
              <a:rPr sz="2400" spc="-3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leaf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760"/>
              </a:lnSpc>
            </a:pP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manuring.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33204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Green</a:t>
            </a:r>
            <a:r>
              <a:rPr sz="4000" b="0" u="heavy" spc="-4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10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Manuring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10261600" cy="362267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355600" marR="5080" indent="-342900" algn="just">
              <a:lnSpc>
                <a:spcPct val="96100"/>
              </a:lnSpc>
              <a:spcBef>
                <a:spcPts val="265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</a:t>
            </a:r>
            <a:r>
              <a:rPr sz="36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breeding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is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science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improvement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crop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varieties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15" dirty="0">
                <a:solidFill>
                  <a:srgbClr val="001F5F"/>
                </a:solidFill>
                <a:latin typeface="Arial"/>
                <a:cs typeface="Arial"/>
              </a:rPr>
              <a:t>with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higher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yield, 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better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quality,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resistance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diseases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shorter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durations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which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are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suitable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 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particular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environment.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early </a:t>
            </a:r>
            <a:r>
              <a:rPr sz="2400" spc="-160" dirty="0">
                <a:solidFill>
                  <a:srgbClr val="001F5F"/>
                </a:solidFill>
                <a:latin typeface="Arial"/>
                <a:cs typeface="Arial"/>
              </a:rPr>
              <a:t>days,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plant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breeding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activities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were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based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mainly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on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skills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ability</a:t>
            </a:r>
            <a:r>
              <a:rPr sz="2400" spc="-4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460"/>
              </a:lnSpc>
            </a:pP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person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involved.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9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But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principles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genetics and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cytogenetics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have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elucidated</a:t>
            </a:r>
            <a:r>
              <a:rPr sz="2400" spc="-40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breeding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760"/>
              </a:lnSpc>
            </a:pP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methods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such </a:t>
            </a:r>
            <a:r>
              <a:rPr sz="2400" spc="-225" dirty="0">
                <a:solidFill>
                  <a:srgbClr val="001F5F"/>
                </a:solidFill>
                <a:latin typeface="Arial"/>
                <a:cs typeface="Arial"/>
              </a:rPr>
              <a:t>as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selection, </a:t>
            </a:r>
            <a:r>
              <a:rPr sz="2400" spc="-35" dirty="0">
                <a:solidFill>
                  <a:srgbClr val="001F5F"/>
                </a:solidFill>
                <a:latin typeface="Arial"/>
                <a:cs typeface="Arial"/>
              </a:rPr>
              <a:t>introduction,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hybridization,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ploidy, </a:t>
            </a:r>
            <a:r>
              <a:rPr sz="2400" spc="-35" dirty="0">
                <a:solidFill>
                  <a:srgbClr val="001F5F"/>
                </a:solidFill>
                <a:latin typeface="Arial"/>
                <a:cs typeface="Arial"/>
              </a:rPr>
              <a:t>mutation,</a:t>
            </a:r>
            <a:r>
              <a:rPr sz="2400" spc="-2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tissue</a:t>
            </a:r>
            <a:endParaRPr sz="2400">
              <a:latin typeface="Arial"/>
              <a:cs typeface="Arial"/>
            </a:endParaRPr>
          </a:p>
          <a:p>
            <a:pPr marL="355600" marR="83820">
              <a:lnSpc>
                <a:spcPct val="100000"/>
              </a:lnSpc>
            </a:pP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culture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biotechnology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techniques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were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designed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400" spc="-4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develop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improved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crop 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varieties.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29476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</a:t>
            </a:r>
            <a:r>
              <a:rPr sz="4000" b="0" u="heavy" spc="-4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20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Breeding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7611109" cy="315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900"/>
              </a:lnSpc>
              <a:spcBef>
                <a:spcPts val="10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increase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yield,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vigour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10" dirty="0">
                <a:solidFill>
                  <a:srgbClr val="001F5F"/>
                </a:solidFill>
                <a:latin typeface="Arial"/>
                <a:cs typeface="Arial"/>
              </a:rPr>
              <a:t>fertility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3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crop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7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increase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tolerance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environmental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condition,</a:t>
            </a:r>
            <a:r>
              <a:rPr sz="2400" spc="-22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salinity,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460"/>
              </a:lnSpc>
            </a:pP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temperature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22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drought.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prevent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premature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falling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buds,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fruits</a:t>
            </a:r>
            <a:r>
              <a:rPr sz="2400" spc="-3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etc.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4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improve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synchronous</a:t>
            </a:r>
            <a:r>
              <a:rPr sz="2400" spc="-3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maturity.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4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develop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resistance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pathogens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pests.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9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9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develop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photosensitive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thermos-sensitive</a:t>
            </a:r>
            <a:r>
              <a:rPr sz="2400" spc="-3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varieties.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56661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6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Objectives </a:t>
            </a:r>
            <a:r>
              <a:rPr sz="4000" b="0" u="heavy" spc="-1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of </a:t>
            </a:r>
            <a:r>
              <a:rPr sz="4000" b="0" u="heavy" spc="-24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</a:t>
            </a:r>
            <a:r>
              <a:rPr sz="4000" b="0" u="heavy" spc="-7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2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Breeding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5708" y="1458848"/>
            <a:ext cx="46202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u="heavy" spc="-2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Steps </a:t>
            </a:r>
            <a:r>
              <a:rPr sz="4000" u="heavy" spc="-1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in </a:t>
            </a:r>
            <a:r>
              <a:rPr sz="4000" u="heavy" spc="-24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</a:t>
            </a:r>
            <a:r>
              <a:rPr sz="4000" u="heavy" spc="-80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u="heavy" spc="-2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Breeding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8" name="object 8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220724" y="5300471"/>
            <a:ext cx="8259572" cy="10538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44723" y="2319527"/>
            <a:ext cx="6672072" cy="39715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7" name="object 7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74848" y="3605784"/>
            <a:ext cx="245110" cy="2684780"/>
          </a:xfrm>
          <a:custGeom>
            <a:avLst/>
            <a:gdLst/>
            <a:ahLst/>
            <a:cxnLst/>
            <a:rect l="l" t="t" r="r" b="b"/>
            <a:pathLst>
              <a:path w="245110" h="2684779">
                <a:moveTo>
                  <a:pt x="0" y="0"/>
                </a:moveTo>
                <a:lnTo>
                  <a:pt x="122554" y="0"/>
                </a:lnTo>
                <a:lnTo>
                  <a:pt x="122554" y="2684653"/>
                </a:lnTo>
                <a:lnTo>
                  <a:pt x="244982" y="2684653"/>
                </a:lnTo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74848" y="3605784"/>
            <a:ext cx="245110" cy="2218055"/>
          </a:xfrm>
          <a:custGeom>
            <a:avLst/>
            <a:gdLst/>
            <a:ahLst/>
            <a:cxnLst/>
            <a:rect l="l" t="t" r="r" b="b"/>
            <a:pathLst>
              <a:path w="245110" h="2218054">
                <a:moveTo>
                  <a:pt x="0" y="0"/>
                </a:moveTo>
                <a:lnTo>
                  <a:pt x="122554" y="0"/>
                </a:lnTo>
                <a:lnTo>
                  <a:pt x="122554" y="2217762"/>
                </a:lnTo>
                <a:lnTo>
                  <a:pt x="244982" y="2217762"/>
                </a:lnTo>
              </a:path>
            </a:pathLst>
          </a:custGeom>
          <a:ln w="12191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74848" y="3605784"/>
            <a:ext cx="245110" cy="1751330"/>
          </a:xfrm>
          <a:custGeom>
            <a:avLst/>
            <a:gdLst/>
            <a:ahLst/>
            <a:cxnLst/>
            <a:rect l="l" t="t" r="r" b="b"/>
            <a:pathLst>
              <a:path w="245110" h="1751329">
                <a:moveTo>
                  <a:pt x="0" y="0"/>
                </a:moveTo>
                <a:lnTo>
                  <a:pt x="122554" y="0"/>
                </a:lnTo>
                <a:lnTo>
                  <a:pt x="122554" y="1750821"/>
                </a:lnTo>
                <a:lnTo>
                  <a:pt x="244982" y="1750821"/>
                </a:lnTo>
              </a:path>
            </a:pathLst>
          </a:custGeom>
          <a:ln w="12191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26152" y="4888991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79">
                <a:moveTo>
                  <a:pt x="0" y="0"/>
                </a:moveTo>
                <a:lnTo>
                  <a:pt x="122555" y="0"/>
                </a:lnTo>
                <a:lnTo>
                  <a:pt x="122555" y="233425"/>
                </a:lnTo>
                <a:lnTo>
                  <a:pt x="244983" y="233425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152131" y="4655820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09" h="233679">
                <a:moveTo>
                  <a:pt x="0" y="0"/>
                </a:moveTo>
                <a:lnTo>
                  <a:pt x="122554" y="0"/>
                </a:lnTo>
                <a:lnTo>
                  <a:pt x="122554" y="233425"/>
                </a:lnTo>
                <a:lnTo>
                  <a:pt x="244983" y="233425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152131" y="4422647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09" h="233679">
                <a:moveTo>
                  <a:pt x="0" y="233425"/>
                </a:moveTo>
                <a:lnTo>
                  <a:pt x="122554" y="233425"/>
                </a:lnTo>
                <a:lnTo>
                  <a:pt x="122554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26152" y="4655820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79">
                <a:moveTo>
                  <a:pt x="0" y="233425"/>
                </a:moveTo>
                <a:lnTo>
                  <a:pt x="122555" y="233425"/>
                </a:lnTo>
                <a:lnTo>
                  <a:pt x="122555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74848" y="3605784"/>
            <a:ext cx="245110" cy="1283970"/>
          </a:xfrm>
          <a:custGeom>
            <a:avLst/>
            <a:gdLst/>
            <a:ahLst/>
            <a:cxnLst/>
            <a:rect l="l" t="t" r="r" b="b"/>
            <a:pathLst>
              <a:path w="245110" h="1283970">
                <a:moveTo>
                  <a:pt x="0" y="0"/>
                </a:moveTo>
                <a:lnTo>
                  <a:pt x="122554" y="0"/>
                </a:lnTo>
                <a:lnTo>
                  <a:pt x="122554" y="1283970"/>
                </a:lnTo>
                <a:lnTo>
                  <a:pt x="244982" y="1283970"/>
                </a:lnTo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026152" y="3255264"/>
            <a:ext cx="245110" cy="700405"/>
          </a:xfrm>
          <a:custGeom>
            <a:avLst/>
            <a:gdLst/>
            <a:ahLst/>
            <a:cxnLst/>
            <a:rect l="l" t="t" r="r" b="b"/>
            <a:pathLst>
              <a:path w="245110" h="700404">
                <a:moveTo>
                  <a:pt x="0" y="0"/>
                </a:moveTo>
                <a:lnTo>
                  <a:pt x="122555" y="0"/>
                </a:lnTo>
                <a:lnTo>
                  <a:pt x="122555" y="700405"/>
                </a:lnTo>
                <a:lnTo>
                  <a:pt x="244983" y="700405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026152" y="3255264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79">
                <a:moveTo>
                  <a:pt x="0" y="0"/>
                </a:moveTo>
                <a:lnTo>
                  <a:pt x="122555" y="0"/>
                </a:lnTo>
                <a:lnTo>
                  <a:pt x="122555" y="233425"/>
                </a:lnTo>
                <a:lnTo>
                  <a:pt x="244983" y="233425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026152" y="3022092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79">
                <a:moveTo>
                  <a:pt x="0" y="233425"/>
                </a:moveTo>
                <a:lnTo>
                  <a:pt x="122555" y="233425"/>
                </a:lnTo>
                <a:lnTo>
                  <a:pt x="122555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26152" y="2554223"/>
            <a:ext cx="245110" cy="700405"/>
          </a:xfrm>
          <a:custGeom>
            <a:avLst/>
            <a:gdLst/>
            <a:ahLst/>
            <a:cxnLst/>
            <a:rect l="l" t="t" r="r" b="b"/>
            <a:pathLst>
              <a:path w="245110" h="700404">
                <a:moveTo>
                  <a:pt x="0" y="700404"/>
                </a:moveTo>
                <a:lnTo>
                  <a:pt x="122555" y="700404"/>
                </a:lnTo>
                <a:lnTo>
                  <a:pt x="122555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974848" y="3255264"/>
            <a:ext cx="245110" cy="350520"/>
          </a:xfrm>
          <a:custGeom>
            <a:avLst/>
            <a:gdLst/>
            <a:ahLst/>
            <a:cxnLst/>
            <a:rect l="l" t="t" r="r" b="b"/>
            <a:pathLst>
              <a:path w="245110" h="350520">
                <a:moveTo>
                  <a:pt x="0" y="350138"/>
                </a:moveTo>
                <a:lnTo>
                  <a:pt x="122554" y="350138"/>
                </a:lnTo>
                <a:lnTo>
                  <a:pt x="122554" y="0"/>
                </a:lnTo>
                <a:lnTo>
                  <a:pt x="244982" y="0"/>
                </a:lnTo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152131" y="2087879"/>
            <a:ext cx="245110" cy="467359"/>
          </a:xfrm>
          <a:custGeom>
            <a:avLst/>
            <a:gdLst/>
            <a:ahLst/>
            <a:cxnLst/>
            <a:rect l="l" t="t" r="r" b="b"/>
            <a:pathLst>
              <a:path w="245109" h="467360">
                <a:moveTo>
                  <a:pt x="0" y="0"/>
                </a:moveTo>
                <a:lnTo>
                  <a:pt x="122554" y="0"/>
                </a:lnTo>
                <a:lnTo>
                  <a:pt x="122554" y="466852"/>
                </a:lnTo>
                <a:lnTo>
                  <a:pt x="244983" y="466852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152131" y="2087879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0" y="0"/>
                </a:moveTo>
                <a:lnTo>
                  <a:pt x="244983" y="0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52131" y="1621536"/>
            <a:ext cx="245110" cy="467359"/>
          </a:xfrm>
          <a:custGeom>
            <a:avLst/>
            <a:gdLst/>
            <a:ahLst/>
            <a:cxnLst/>
            <a:rect l="l" t="t" r="r" b="b"/>
            <a:pathLst>
              <a:path w="245109" h="467360">
                <a:moveTo>
                  <a:pt x="0" y="466851"/>
                </a:moveTo>
                <a:lnTo>
                  <a:pt x="122554" y="466851"/>
                </a:lnTo>
                <a:lnTo>
                  <a:pt x="122554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026152" y="1854707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80">
                <a:moveTo>
                  <a:pt x="0" y="0"/>
                </a:moveTo>
                <a:lnTo>
                  <a:pt x="122555" y="0"/>
                </a:lnTo>
                <a:lnTo>
                  <a:pt x="122555" y="233425"/>
                </a:lnTo>
                <a:lnTo>
                  <a:pt x="244983" y="233425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026152" y="1621536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80">
                <a:moveTo>
                  <a:pt x="0" y="233425"/>
                </a:moveTo>
                <a:lnTo>
                  <a:pt x="122555" y="233425"/>
                </a:lnTo>
                <a:lnTo>
                  <a:pt x="122555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974848" y="1854707"/>
            <a:ext cx="245110" cy="1751330"/>
          </a:xfrm>
          <a:custGeom>
            <a:avLst/>
            <a:gdLst/>
            <a:ahLst/>
            <a:cxnLst/>
            <a:rect l="l" t="t" r="r" b="b"/>
            <a:pathLst>
              <a:path w="245110" h="1751329">
                <a:moveTo>
                  <a:pt x="0" y="1750821"/>
                </a:moveTo>
                <a:lnTo>
                  <a:pt x="122554" y="1750821"/>
                </a:lnTo>
                <a:lnTo>
                  <a:pt x="122554" y="0"/>
                </a:lnTo>
                <a:lnTo>
                  <a:pt x="244982" y="0"/>
                </a:lnTo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026152" y="920496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80">
                <a:moveTo>
                  <a:pt x="0" y="0"/>
                </a:moveTo>
                <a:lnTo>
                  <a:pt x="122555" y="0"/>
                </a:lnTo>
                <a:lnTo>
                  <a:pt x="122555" y="233425"/>
                </a:lnTo>
                <a:lnTo>
                  <a:pt x="244983" y="233425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26152" y="687323"/>
            <a:ext cx="245110" cy="233679"/>
          </a:xfrm>
          <a:custGeom>
            <a:avLst/>
            <a:gdLst/>
            <a:ahLst/>
            <a:cxnLst/>
            <a:rect l="l" t="t" r="r" b="b"/>
            <a:pathLst>
              <a:path w="245110" h="233680">
                <a:moveTo>
                  <a:pt x="0" y="233425"/>
                </a:moveTo>
                <a:lnTo>
                  <a:pt x="122555" y="233425"/>
                </a:lnTo>
                <a:lnTo>
                  <a:pt x="122555" y="0"/>
                </a:lnTo>
                <a:lnTo>
                  <a:pt x="244983" y="0"/>
                </a:lnTo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974848" y="920496"/>
            <a:ext cx="245110" cy="2684780"/>
          </a:xfrm>
          <a:custGeom>
            <a:avLst/>
            <a:gdLst/>
            <a:ahLst/>
            <a:cxnLst/>
            <a:rect l="l" t="t" r="r" b="b"/>
            <a:pathLst>
              <a:path w="245110" h="2684779">
                <a:moveTo>
                  <a:pt x="0" y="2684653"/>
                </a:moveTo>
                <a:lnTo>
                  <a:pt x="122554" y="2684653"/>
                </a:lnTo>
                <a:lnTo>
                  <a:pt x="122554" y="0"/>
                </a:lnTo>
                <a:lnTo>
                  <a:pt x="244982" y="0"/>
                </a:lnTo>
              </a:path>
            </a:pathLst>
          </a:custGeom>
          <a:ln w="12192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542032" y="958595"/>
            <a:ext cx="482790" cy="53229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41448" y="1022603"/>
            <a:ext cx="735685" cy="51324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01467" y="998219"/>
            <a:ext cx="373380" cy="52151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2637789" y="1293277"/>
            <a:ext cx="318135" cy="462788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290"/>
              </a:lnSpc>
            </a:pPr>
            <a:r>
              <a:rPr sz="2300" b="1" spc="-130" dirty="0">
                <a:solidFill>
                  <a:srgbClr val="FFFFFF"/>
                </a:solidFill>
                <a:latin typeface="Trebuchet MS"/>
                <a:cs typeface="Trebuchet MS"/>
              </a:rPr>
              <a:t>Conventional </a:t>
            </a:r>
            <a:r>
              <a:rPr sz="2300" b="1" spc="-125" dirty="0">
                <a:solidFill>
                  <a:srgbClr val="FFFFFF"/>
                </a:solidFill>
                <a:latin typeface="Trebuchet MS"/>
                <a:cs typeface="Trebuchet MS"/>
              </a:rPr>
              <a:t>Plant Breeding</a:t>
            </a:r>
            <a:r>
              <a:rPr sz="2300" b="1" spc="-3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b="1" spc="-55" dirty="0">
                <a:solidFill>
                  <a:srgbClr val="FFFFFF"/>
                </a:solidFill>
                <a:latin typeface="Trebuchet MS"/>
                <a:cs typeface="Trebuchet MS"/>
              </a:rPr>
              <a:t>Methods</a:t>
            </a:r>
            <a:endParaRPr sz="2300">
              <a:latin typeface="Trebuchet MS"/>
              <a:cs typeface="Trebuchet M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160776" y="694982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281171" y="707161"/>
            <a:ext cx="1672971" cy="48727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220211" y="734568"/>
            <a:ext cx="1805939" cy="3733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220211" y="780033"/>
            <a:ext cx="180593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9235">
              <a:lnSpc>
                <a:spcPct val="100000"/>
              </a:lnSpc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Plant</a:t>
            </a:r>
            <a:r>
              <a:rPr sz="1400" b="1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Introduction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212079" y="460286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269991" y="473989"/>
            <a:ext cx="1874139" cy="48727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271515" y="499872"/>
            <a:ext cx="1880615" cy="37337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5271515" y="546607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solidFill>
                  <a:srgbClr val="FFFFFF"/>
                </a:solidFill>
                <a:latin typeface="Trebuchet MS"/>
                <a:cs typeface="Trebuchet MS"/>
              </a:rPr>
              <a:t>Primary</a:t>
            </a:r>
            <a:r>
              <a:rPr sz="1400" b="1" spc="-1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Introduction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5212079" y="928154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175503" y="940371"/>
            <a:ext cx="2061591" cy="48875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271515" y="967739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5271515" y="1013587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2390">
              <a:lnSpc>
                <a:spcPct val="100000"/>
              </a:lnSpc>
              <a:spcBef>
                <a:spcPts val="105"/>
              </a:spcBef>
            </a:pP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Secondary</a:t>
            </a:r>
            <a:r>
              <a:rPr sz="1400" b="1" spc="-1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Introduction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160776" y="1627670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613403" y="1641373"/>
            <a:ext cx="1006919" cy="48727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220211" y="1667255"/>
            <a:ext cx="1805939" cy="37337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3220211" y="1713992"/>
            <a:ext cx="180593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61340">
              <a:lnSpc>
                <a:spcPct val="100000"/>
              </a:lnSpc>
              <a:spcBef>
                <a:spcPts val="105"/>
              </a:spcBef>
            </a:pP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Selection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212079" y="1394498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766815" y="1408201"/>
            <a:ext cx="880541" cy="48727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271515" y="1434083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271515" y="1480565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Natural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212079" y="1860740"/>
            <a:ext cx="1989962" cy="48279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728715" y="1874545"/>
            <a:ext cx="956741" cy="48727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271515" y="1900427"/>
            <a:ext cx="1880615" cy="37490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5271515" y="1947418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25475">
              <a:lnSpc>
                <a:spcPct val="100000"/>
              </a:lnSpc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Artificial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7336535" y="1394498"/>
            <a:ext cx="1517523" cy="4812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738871" y="1408201"/>
            <a:ext cx="712876" cy="487273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395971" y="1434083"/>
            <a:ext cx="1408176" cy="37337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395971" y="1480565"/>
            <a:ext cx="14084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1400" b="1" spc="10" dirty="0">
                <a:solidFill>
                  <a:srgbClr val="FFFFFF"/>
                </a:solidFill>
                <a:latin typeface="Trebuchet MS"/>
                <a:cs typeface="Trebuchet MS"/>
              </a:rPr>
              <a:t>Mass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7336535" y="1860740"/>
            <a:ext cx="1517523" cy="48279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623047" y="1874545"/>
            <a:ext cx="942975" cy="48727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395971" y="1900427"/>
            <a:ext cx="1408176" cy="37490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7395971" y="1947418"/>
            <a:ext cx="14084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5605">
              <a:lnSpc>
                <a:spcPct val="100000"/>
              </a:lnSpc>
              <a:spcBef>
                <a:spcPts val="105"/>
              </a:spcBef>
            </a:pPr>
            <a:r>
              <a:rPr sz="1400" b="1" spc="-85" dirty="0">
                <a:solidFill>
                  <a:srgbClr val="FFFFFF"/>
                </a:solidFill>
                <a:latin typeface="Trebuchet MS"/>
                <a:cs typeface="Trebuchet MS"/>
              </a:rPr>
              <a:t>Pureline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336535" y="2328710"/>
            <a:ext cx="1517523" cy="4812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700771" y="2340927"/>
            <a:ext cx="789063" cy="48875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395971" y="2368295"/>
            <a:ext cx="1408176" cy="37337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7395971" y="2414397"/>
            <a:ext cx="140843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Clonal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3160776" y="3028226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457955" y="3041929"/>
            <a:ext cx="1319402" cy="48727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220211" y="3067811"/>
            <a:ext cx="1805939" cy="373379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3220211" y="3114801"/>
            <a:ext cx="1805939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05765">
              <a:lnSpc>
                <a:spcPct val="100000"/>
              </a:lnSpc>
              <a:spcBef>
                <a:spcPts val="105"/>
              </a:spcBef>
            </a:pP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Hydridisation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5212079" y="2328710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590032" y="2340927"/>
            <a:ext cx="1234020" cy="488759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271515" y="2368295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5271515" y="2414397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7045">
              <a:lnSpc>
                <a:spcPct val="100000"/>
              </a:lnSpc>
              <a:spcBef>
                <a:spcPts val="105"/>
              </a:spcBef>
            </a:pP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Intravarietal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5212079" y="2795054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585459" y="2808757"/>
            <a:ext cx="1241729" cy="487273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271515" y="2834639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5271515" y="2881376"/>
            <a:ext cx="18808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1965">
              <a:lnSpc>
                <a:spcPct val="100000"/>
              </a:lnSpc>
              <a:spcBef>
                <a:spcPts val="105"/>
              </a:spcBef>
            </a:pP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Intervarietal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5212079" y="3262922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591555" y="3275101"/>
            <a:ext cx="1229474" cy="487273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271515" y="3302508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212079" y="3729266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596128" y="3741483"/>
            <a:ext cx="1220406" cy="488759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271515" y="3768852"/>
            <a:ext cx="1880615" cy="37338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160776" y="4663478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605784" y="4675695"/>
            <a:ext cx="1022197" cy="488759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3220211" y="4703064"/>
            <a:ext cx="1805939" cy="37338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3761613" y="4749546"/>
            <a:ext cx="7219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r>
              <a:rPr sz="1400" b="1" spc="-11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tero</a:t>
            </a:r>
            <a:r>
              <a:rPr sz="1400" b="1" spc="-6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400" b="1" spc="-8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400" b="1" spc="-4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5212079" y="4428680"/>
            <a:ext cx="1989962" cy="48279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612891" y="4442485"/>
            <a:ext cx="1186840" cy="487273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271515" y="4468367"/>
            <a:ext cx="1880615" cy="374904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336535" y="4195610"/>
            <a:ext cx="1517523" cy="4812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517892" y="4209313"/>
            <a:ext cx="1154798" cy="487273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7395971" y="4235196"/>
            <a:ext cx="1408176" cy="373380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5271515" y="3348354"/>
            <a:ext cx="3533140" cy="14071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88315">
              <a:lnSpc>
                <a:spcPct val="100000"/>
              </a:lnSpc>
              <a:spcBef>
                <a:spcPts val="105"/>
              </a:spcBef>
            </a:pPr>
            <a:r>
              <a:rPr sz="1400" b="1" spc="-90" dirty="0">
                <a:solidFill>
                  <a:srgbClr val="FFFFFF"/>
                </a:solidFill>
                <a:latin typeface="Trebuchet MS"/>
                <a:cs typeface="Trebuchet MS"/>
              </a:rPr>
              <a:t>Interspecific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>
              <a:latin typeface="Times New Roman"/>
              <a:cs typeface="Times New Roman"/>
            </a:endParaRPr>
          </a:p>
          <a:p>
            <a:pPr marL="492759">
              <a:lnSpc>
                <a:spcPct val="100000"/>
              </a:lnSpc>
            </a:pPr>
            <a:r>
              <a:rPr sz="1400" b="1" spc="-90" dirty="0">
                <a:solidFill>
                  <a:srgbClr val="FFFFFF"/>
                </a:solidFill>
                <a:latin typeface="Trebuchet MS"/>
                <a:cs typeface="Trebuchet MS"/>
              </a:rPr>
              <a:t>Intergeneric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>
              <a:latin typeface="Times New Roman"/>
              <a:cs typeface="Times New Roman"/>
            </a:endParaRPr>
          </a:p>
          <a:p>
            <a:pPr marR="280670" algn="r">
              <a:lnSpc>
                <a:spcPct val="100000"/>
              </a:lnSpc>
            </a:pPr>
            <a:r>
              <a:rPr sz="1400" b="1" spc="175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00" b="1" spc="-85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tati</a:t>
            </a:r>
            <a:r>
              <a:rPr sz="1400" b="1" spc="-55" dirty="0">
                <a:solidFill>
                  <a:srgbClr val="FFFFFF"/>
                </a:solidFill>
                <a:latin typeface="Trebuchet MS"/>
                <a:cs typeface="Trebuchet MS"/>
              </a:rPr>
              <a:t>on</a:t>
            </a: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al</a:t>
            </a:r>
            <a:endParaRPr sz="1400">
              <a:latin typeface="Trebuchet MS"/>
              <a:cs typeface="Trebuchet MS"/>
            </a:endParaRPr>
          </a:p>
          <a:p>
            <a:pPr marL="509905">
              <a:lnSpc>
                <a:spcPct val="100000"/>
              </a:lnSpc>
              <a:spcBef>
                <a:spcPts val="160"/>
              </a:spcBef>
            </a:pP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Euheterosis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7336535" y="4663478"/>
            <a:ext cx="1517523" cy="4812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7592568" y="4675695"/>
            <a:ext cx="1003896" cy="488759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7395971" y="4703064"/>
            <a:ext cx="1408176" cy="373380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7395971" y="4749546"/>
            <a:ext cx="140843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5125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Balanced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5212079" y="4896649"/>
            <a:ext cx="1989962" cy="4812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434584" y="4908867"/>
            <a:ext cx="1544955" cy="488759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271515" y="4936235"/>
            <a:ext cx="1880615" cy="37337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5271515" y="4982971"/>
            <a:ext cx="18808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1470">
              <a:lnSpc>
                <a:spcPct val="100000"/>
              </a:lnSpc>
              <a:spcBef>
                <a:spcPts val="100"/>
              </a:spcBef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Psuedoheterosis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3160776" y="5129784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605784" y="5044440"/>
            <a:ext cx="1058786" cy="683793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220211" y="5169408"/>
            <a:ext cx="1805939" cy="37338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3220211" y="5118608"/>
            <a:ext cx="1805939" cy="4349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570230" marR="546735" indent="-17145">
              <a:lnSpc>
                <a:spcPts val="1540"/>
              </a:lnSpc>
              <a:spcBef>
                <a:spcPts val="270"/>
              </a:spcBef>
            </a:pPr>
            <a:r>
              <a:rPr sz="1400" b="1" spc="15" dirty="0">
                <a:solidFill>
                  <a:srgbClr val="FFFFFF"/>
                </a:solidFill>
                <a:latin typeface="Trebuchet MS"/>
                <a:cs typeface="Trebuchet MS"/>
              </a:rPr>
              <a:t>Mu</a:t>
            </a:r>
            <a:r>
              <a:rPr sz="1400" b="1" spc="-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400" b="1" spc="-6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400" b="1" spc="-55" dirty="0">
                <a:solidFill>
                  <a:srgbClr val="FFFFFF"/>
                </a:solidFill>
                <a:latin typeface="Trebuchet MS"/>
                <a:cs typeface="Trebuchet MS"/>
              </a:rPr>
              <a:t>ion  </a:t>
            </a:r>
            <a:r>
              <a:rPr sz="1400" b="1" spc="-80" dirty="0">
                <a:solidFill>
                  <a:srgbClr val="FFFFFF"/>
                </a:solidFill>
                <a:latin typeface="Trebuchet MS"/>
                <a:cs typeface="Trebuchet MS"/>
              </a:rPr>
              <a:t>Breeding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3160776" y="5596128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566159" y="5512308"/>
            <a:ext cx="1101420" cy="682282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3220211" y="5635752"/>
            <a:ext cx="1805939" cy="373380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160776" y="6063996"/>
            <a:ext cx="1915287" cy="4812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308603" y="6076188"/>
            <a:ext cx="1618106" cy="488759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3220211" y="6103620"/>
            <a:ext cx="1805939" cy="373380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 txBox="1"/>
          <p:nvPr/>
        </p:nvSpPr>
        <p:spPr>
          <a:xfrm>
            <a:off x="3220211" y="5585561"/>
            <a:ext cx="1805939" cy="804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610"/>
              </a:lnSpc>
              <a:spcBef>
                <a:spcPts val="100"/>
              </a:spcBef>
            </a:pPr>
            <a:r>
              <a:rPr sz="1400" b="1" spc="-70" dirty="0">
                <a:solidFill>
                  <a:srgbClr val="FFFFFF"/>
                </a:solidFill>
                <a:latin typeface="Trebuchet MS"/>
                <a:cs typeface="Trebuchet MS"/>
              </a:rPr>
              <a:t>Polyploidy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ts val="1610"/>
              </a:lnSpc>
            </a:pP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Breeding</a:t>
            </a:r>
            <a:endParaRPr sz="14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1235"/>
              </a:spcBef>
            </a:pPr>
            <a:r>
              <a:rPr sz="1400" b="1" spc="-90" dirty="0">
                <a:solidFill>
                  <a:srgbClr val="FFFFFF"/>
                </a:solidFill>
                <a:latin typeface="Trebuchet MS"/>
                <a:cs typeface="Trebuchet MS"/>
              </a:rPr>
              <a:t>Green</a:t>
            </a:r>
            <a:r>
              <a:rPr sz="1400" b="1" spc="-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-75" dirty="0">
                <a:solidFill>
                  <a:srgbClr val="FFFFFF"/>
                </a:solidFill>
                <a:latin typeface="Trebuchet MS"/>
                <a:cs typeface="Trebuchet MS"/>
              </a:rPr>
              <a:t>Revolution</a:t>
            </a:r>
            <a:endParaRPr sz="14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199961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Definition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5080" indent="-342900">
              <a:lnSpc>
                <a:spcPct val="92300"/>
              </a:lnSpc>
              <a:spcBef>
                <a:spcPts val="430"/>
              </a:spcBef>
            </a:pPr>
            <a:r>
              <a:rPr sz="3600" spc="-160" dirty="0"/>
              <a:t>» </a:t>
            </a:r>
            <a:r>
              <a:rPr spc="-145" dirty="0"/>
              <a:t>Economic </a:t>
            </a:r>
            <a:r>
              <a:rPr spc="-80" dirty="0"/>
              <a:t>botany </a:t>
            </a:r>
            <a:r>
              <a:rPr spc="-125" dirty="0"/>
              <a:t>is </a:t>
            </a:r>
            <a:r>
              <a:rPr spc="-30" dirty="0"/>
              <a:t>the </a:t>
            </a:r>
            <a:r>
              <a:rPr spc="-85" dirty="0"/>
              <a:t>study </a:t>
            </a:r>
            <a:r>
              <a:rPr spc="-5" dirty="0"/>
              <a:t>of</a:t>
            </a:r>
            <a:r>
              <a:rPr spc="-490" dirty="0"/>
              <a:t> </a:t>
            </a:r>
            <a:r>
              <a:rPr spc="-30" dirty="0"/>
              <a:t>the </a:t>
            </a:r>
            <a:r>
              <a:rPr spc="-60" dirty="0"/>
              <a:t>relationship </a:t>
            </a:r>
            <a:r>
              <a:rPr spc="-70" dirty="0"/>
              <a:t>between </a:t>
            </a:r>
            <a:r>
              <a:rPr spc="-85" dirty="0"/>
              <a:t>people  </a:t>
            </a:r>
            <a:r>
              <a:rPr spc="-110" dirty="0"/>
              <a:t>and </a:t>
            </a:r>
            <a:r>
              <a:rPr spc="-80" dirty="0"/>
              <a:t>plants </a:t>
            </a:r>
            <a:r>
              <a:rPr spc="-10" dirty="0"/>
              <a:t>for </a:t>
            </a:r>
            <a:r>
              <a:rPr spc="-60" dirty="0"/>
              <a:t>food, </a:t>
            </a:r>
            <a:r>
              <a:rPr spc="-105" dirty="0"/>
              <a:t>medicines </a:t>
            </a:r>
            <a:r>
              <a:rPr spc="-110" dirty="0"/>
              <a:t>and </a:t>
            </a:r>
            <a:r>
              <a:rPr spc="-25" dirty="0"/>
              <a:t>other</a:t>
            </a:r>
            <a:r>
              <a:rPr spc="-425" dirty="0"/>
              <a:t> </a:t>
            </a:r>
            <a:r>
              <a:rPr spc="-165" dirty="0"/>
              <a:t>uses.</a:t>
            </a:r>
            <a:endParaRPr sz="3600"/>
          </a:p>
          <a:p>
            <a:pPr marL="355600" marR="640080" indent="-342900">
              <a:lnSpc>
                <a:spcPct val="92300"/>
              </a:lnSpc>
              <a:spcBef>
                <a:spcPts val="145"/>
              </a:spcBef>
            </a:pPr>
            <a:r>
              <a:rPr sz="3600" spc="-160" dirty="0"/>
              <a:t>» </a:t>
            </a:r>
            <a:r>
              <a:rPr spc="-145" dirty="0"/>
              <a:t>Economic </a:t>
            </a:r>
            <a:r>
              <a:rPr spc="-80" dirty="0"/>
              <a:t>botany </a:t>
            </a:r>
            <a:r>
              <a:rPr spc="-85" dirty="0"/>
              <a:t>intersects </a:t>
            </a:r>
            <a:r>
              <a:rPr spc="-125" dirty="0"/>
              <a:t>many </a:t>
            </a:r>
            <a:r>
              <a:rPr spc="-70" dirty="0"/>
              <a:t>fields </a:t>
            </a:r>
            <a:r>
              <a:rPr spc="-155" dirty="0"/>
              <a:t>such </a:t>
            </a:r>
            <a:r>
              <a:rPr spc="-225" dirty="0"/>
              <a:t>as </a:t>
            </a:r>
            <a:r>
              <a:rPr spc="-125" dirty="0"/>
              <a:t>agronomy,  </a:t>
            </a:r>
            <a:r>
              <a:rPr spc="-85" dirty="0"/>
              <a:t>anthropology, </a:t>
            </a:r>
            <a:r>
              <a:rPr spc="-125" dirty="0"/>
              <a:t>archaeology, </a:t>
            </a:r>
            <a:r>
              <a:rPr spc="-90" dirty="0"/>
              <a:t>chemistry, </a:t>
            </a:r>
            <a:r>
              <a:rPr spc="-55" dirty="0"/>
              <a:t>trade </a:t>
            </a:r>
            <a:r>
              <a:rPr spc="-114" dirty="0"/>
              <a:t>and</a:t>
            </a:r>
            <a:r>
              <a:rPr spc="-310" dirty="0"/>
              <a:t> </a:t>
            </a:r>
            <a:r>
              <a:rPr spc="-114" dirty="0"/>
              <a:t>commerce.</a:t>
            </a:r>
            <a:endParaRPr sz="3600"/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87295" y="2894076"/>
            <a:ext cx="8092440" cy="6004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87295" y="3494532"/>
            <a:ext cx="8092440" cy="600710"/>
          </a:xfrm>
          <a:custGeom>
            <a:avLst/>
            <a:gdLst/>
            <a:ahLst/>
            <a:cxnLst/>
            <a:rect l="l" t="t" r="r" b="b"/>
            <a:pathLst>
              <a:path w="8092440" h="600710">
                <a:moveTo>
                  <a:pt x="0" y="600456"/>
                </a:moveTo>
                <a:lnTo>
                  <a:pt x="8092440" y="600456"/>
                </a:lnTo>
                <a:lnTo>
                  <a:pt x="8092440" y="0"/>
                </a:lnTo>
                <a:lnTo>
                  <a:pt x="0" y="0"/>
                </a:lnTo>
                <a:lnTo>
                  <a:pt x="0" y="600456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87295" y="4094988"/>
            <a:ext cx="8092440" cy="9936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87295" y="5088635"/>
            <a:ext cx="8092440" cy="600710"/>
          </a:xfrm>
          <a:custGeom>
            <a:avLst/>
            <a:gdLst/>
            <a:ahLst/>
            <a:cxnLst/>
            <a:rect l="l" t="t" r="r" b="b"/>
            <a:pathLst>
              <a:path w="8092440" h="600710">
                <a:moveTo>
                  <a:pt x="0" y="600455"/>
                </a:moveTo>
                <a:lnTo>
                  <a:pt x="8092440" y="600455"/>
                </a:lnTo>
                <a:lnTo>
                  <a:pt x="8092440" y="0"/>
                </a:lnTo>
                <a:lnTo>
                  <a:pt x="0" y="0"/>
                </a:lnTo>
                <a:lnTo>
                  <a:pt x="0" y="600455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87295" y="5689091"/>
            <a:ext cx="8092440" cy="6004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65708" y="1352803"/>
            <a:ext cx="9992360" cy="6051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800" u="heavy" spc="-23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Plant</a:t>
            </a:r>
            <a:r>
              <a:rPr sz="3800" u="heavy" spc="-3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19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Breeding</a:t>
            </a:r>
            <a:r>
              <a:rPr sz="3800" u="heavy" spc="-3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21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for</a:t>
            </a:r>
            <a:r>
              <a:rPr sz="3800" u="heavy" spc="-35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19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Developing</a:t>
            </a:r>
            <a:r>
              <a:rPr sz="3800" u="heavy" spc="-3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22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Resistance</a:t>
            </a:r>
            <a:r>
              <a:rPr sz="3800" u="heavy" spc="-39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18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to</a:t>
            </a:r>
            <a:r>
              <a:rPr sz="3800" u="heavy" spc="-35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3800" u="heavy" spc="-17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diseases</a:t>
            </a:r>
            <a:endParaRPr sz="38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1981200" y="2289048"/>
          <a:ext cx="8091169" cy="39947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64995"/>
                <a:gridCol w="2614295"/>
                <a:gridCol w="3611879"/>
              </a:tblGrid>
              <a:tr h="601345"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Crop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53670" marB="0">
                    <a:lnL w="6350">
                      <a:solidFill>
                        <a:srgbClr val="585858"/>
                      </a:solidFill>
                      <a:prstDash val="solid"/>
                    </a:lnL>
                    <a:lnT w="6350">
                      <a:solidFill>
                        <a:srgbClr val="58585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0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8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Variety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53670" marB="0">
                    <a:lnT w="6350">
                      <a:solidFill>
                        <a:srgbClr val="58585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Resistance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8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diseases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53670" marB="0">
                    <a:lnR w="6350">
                      <a:solidFill>
                        <a:srgbClr val="585858"/>
                      </a:solidFill>
                      <a:prstDash val="solid"/>
                    </a:lnR>
                    <a:lnT w="6350">
                      <a:solidFill>
                        <a:srgbClr val="58585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Wheat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12700">
                      <a:solidFill>
                        <a:srgbClr val="787878"/>
                      </a:solidFill>
                      <a:prstDash val="solid"/>
                    </a:lnL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Himgiri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Leaf and Stripe </a:t>
                      </a:r>
                      <a:r>
                        <a:rPr sz="18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rust,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hill</a:t>
                      </a:r>
                      <a:r>
                        <a:rPr sz="18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bunt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R w="12700">
                      <a:solidFill>
                        <a:srgbClr val="787878"/>
                      </a:solidFill>
                      <a:prstDash val="solid"/>
                    </a:lnR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8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Brassica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L w="6350">
                      <a:solidFill>
                        <a:srgbClr val="585858"/>
                      </a:solidFill>
                      <a:prstDash val="solid"/>
                    </a:lnL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55880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Pusa</a:t>
                      </a:r>
                      <a:r>
                        <a:rPr sz="18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swarnim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558800">
                        <a:lnSpc>
                          <a:spcPts val="2085"/>
                        </a:lnSpc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(Kara</a:t>
                      </a:r>
                      <a:r>
                        <a:rPr sz="18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rai)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240029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White rust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260" marB="0">
                    <a:lnR w="6350">
                      <a:solidFill>
                        <a:srgbClr val="585858"/>
                      </a:solidFill>
                      <a:prstDash val="solid"/>
                    </a:lnR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</a:tr>
              <a:tr h="9931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192405">
                        <a:lnSpc>
                          <a:spcPct val="100000"/>
                        </a:lnSpc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Cauliflower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12700">
                      <a:solidFill>
                        <a:srgbClr val="787878"/>
                      </a:solidFill>
                      <a:prstDash val="solid"/>
                    </a:lnL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558800" marR="154940">
                        <a:lnSpc>
                          <a:spcPct val="100000"/>
                        </a:lnSpc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Pusa Shubhra,  Pusa </a:t>
                      </a:r>
                      <a:r>
                        <a:rPr sz="18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snowball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K-1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175895">
                        <a:lnSpc>
                          <a:spcPct val="100000"/>
                        </a:lnSpc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Black </a:t>
                      </a:r>
                      <a:r>
                        <a:rPr sz="18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rot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and curl blight black</a:t>
                      </a:r>
                      <a:r>
                        <a:rPr sz="18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rot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12700">
                      <a:solidFill>
                        <a:srgbClr val="787878"/>
                      </a:solidFill>
                      <a:prstDash val="solid"/>
                    </a:lnR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Cowpea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585858"/>
                      </a:solidFill>
                      <a:prstDash val="solid"/>
                    </a:lnL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55880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Pusa</a:t>
                      </a:r>
                      <a:r>
                        <a:rPr sz="1800" spc="-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Komal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Bacterial</a:t>
                      </a:r>
                      <a:r>
                        <a:rPr sz="1800" spc="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blight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0330" marB="0">
                    <a:lnR w="6350">
                      <a:solidFill>
                        <a:srgbClr val="585858"/>
                      </a:solidFill>
                      <a:prstDash val="solid"/>
                    </a:lnR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  <a:solidFill>
                      <a:srgbClr val="9DC3E6"/>
                    </a:solidFill>
                  </a:tcPr>
                </a:tc>
              </a:tr>
              <a:tr h="600075">
                <a:tc>
                  <a:txBody>
                    <a:bodyPr/>
                    <a:lstStyle/>
                    <a:p>
                      <a:pPr marL="1924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Chilli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787878"/>
                      </a:solidFill>
                      <a:prstDash val="solid"/>
                    </a:lnL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880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Pusa</a:t>
                      </a:r>
                      <a:r>
                        <a:rPr sz="1800" spc="-1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Sadabahar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895" marB="0"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895" marR="56070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Chilly mosaic virus,</a:t>
                      </a:r>
                      <a:r>
                        <a:rPr sz="1800" spc="-4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3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Tobacco 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mosaic virus and Leaf</a:t>
                      </a:r>
                      <a:r>
                        <a:rPr sz="1800" spc="1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curl.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8895" marB="0">
                    <a:lnR w="12700">
                      <a:solidFill>
                        <a:srgbClr val="787878"/>
                      </a:solidFill>
                      <a:prstDash val="solid"/>
                    </a:lnR>
                    <a:lnT w="12700">
                      <a:solidFill>
                        <a:srgbClr val="787878"/>
                      </a:solidFill>
                      <a:prstDash val="solid"/>
                    </a:lnT>
                    <a:lnB w="12700">
                      <a:solidFill>
                        <a:srgbClr val="78787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51503" y="2292857"/>
            <a:ext cx="114300" cy="3996690"/>
          </a:xfrm>
          <a:custGeom>
            <a:avLst/>
            <a:gdLst/>
            <a:ahLst/>
            <a:cxnLst/>
            <a:rect l="l" t="t" r="r" b="b"/>
            <a:pathLst>
              <a:path w="114300" h="3996690">
                <a:moveTo>
                  <a:pt x="38100" y="3882110"/>
                </a:moveTo>
                <a:lnTo>
                  <a:pt x="0" y="3882110"/>
                </a:lnTo>
                <a:lnTo>
                  <a:pt x="57150" y="3996410"/>
                </a:lnTo>
                <a:lnTo>
                  <a:pt x="104768" y="3901173"/>
                </a:lnTo>
                <a:lnTo>
                  <a:pt x="38100" y="3901173"/>
                </a:lnTo>
                <a:lnTo>
                  <a:pt x="38100" y="3882110"/>
                </a:lnTo>
                <a:close/>
              </a:path>
              <a:path w="114300" h="3996690">
                <a:moveTo>
                  <a:pt x="76200" y="95250"/>
                </a:moveTo>
                <a:lnTo>
                  <a:pt x="38100" y="95250"/>
                </a:lnTo>
                <a:lnTo>
                  <a:pt x="38100" y="3901173"/>
                </a:lnTo>
                <a:lnTo>
                  <a:pt x="76200" y="3901173"/>
                </a:lnTo>
                <a:lnTo>
                  <a:pt x="76200" y="95250"/>
                </a:lnTo>
                <a:close/>
              </a:path>
              <a:path w="114300" h="3996690">
                <a:moveTo>
                  <a:pt x="114300" y="3882110"/>
                </a:moveTo>
                <a:lnTo>
                  <a:pt x="76200" y="3882110"/>
                </a:lnTo>
                <a:lnTo>
                  <a:pt x="76200" y="3901173"/>
                </a:lnTo>
                <a:lnTo>
                  <a:pt x="104768" y="3901173"/>
                </a:lnTo>
                <a:lnTo>
                  <a:pt x="114300" y="3882110"/>
                </a:lnTo>
                <a:close/>
              </a:path>
              <a:path w="114300" h="399669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399669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370320" y="2292857"/>
            <a:ext cx="114300" cy="3996690"/>
          </a:xfrm>
          <a:custGeom>
            <a:avLst/>
            <a:gdLst/>
            <a:ahLst/>
            <a:cxnLst/>
            <a:rect l="l" t="t" r="r" b="b"/>
            <a:pathLst>
              <a:path w="114300" h="3996690">
                <a:moveTo>
                  <a:pt x="38100" y="3882110"/>
                </a:moveTo>
                <a:lnTo>
                  <a:pt x="0" y="3882110"/>
                </a:lnTo>
                <a:lnTo>
                  <a:pt x="57150" y="3996410"/>
                </a:lnTo>
                <a:lnTo>
                  <a:pt x="104768" y="3901173"/>
                </a:lnTo>
                <a:lnTo>
                  <a:pt x="38100" y="3901173"/>
                </a:lnTo>
                <a:lnTo>
                  <a:pt x="38100" y="3882110"/>
                </a:lnTo>
                <a:close/>
              </a:path>
              <a:path w="114300" h="3996690">
                <a:moveTo>
                  <a:pt x="76200" y="95250"/>
                </a:moveTo>
                <a:lnTo>
                  <a:pt x="38100" y="95250"/>
                </a:lnTo>
                <a:lnTo>
                  <a:pt x="38100" y="3901173"/>
                </a:lnTo>
                <a:lnTo>
                  <a:pt x="76200" y="3901173"/>
                </a:lnTo>
                <a:lnTo>
                  <a:pt x="76200" y="95250"/>
                </a:lnTo>
                <a:close/>
              </a:path>
              <a:path w="114300" h="3996690">
                <a:moveTo>
                  <a:pt x="114300" y="3882110"/>
                </a:moveTo>
                <a:lnTo>
                  <a:pt x="76200" y="3882110"/>
                </a:lnTo>
                <a:lnTo>
                  <a:pt x="76200" y="3901173"/>
                </a:lnTo>
                <a:lnTo>
                  <a:pt x="104768" y="3901173"/>
                </a:lnTo>
                <a:lnTo>
                  <a:pt x="114300" y="3882110"/>
                </a:lnTo>
                <a:close/>
              </a:path>
              <a:path w="114300" h="399669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399669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87295" y="4628388"/>
            <a:ext cx="8092440" cy="7955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87295" y="4628388"/>
            <a:ext cx="8092440" cy="795655"/>
          </a:xfrm>
          <a:custGeom>
            <a:avLst/>
            <a:gdLst/>
            <a:ahLst/>
            <a:cxnLst/>
            <a:rect l="l" t="t" r="r" b="b"/>
            <a:pathLst>
              <a:path w="8092440" h="795654">
                <a:moveTo>
                  <a:pt x="0" y="795528"/>
                </a:moveTo>
                <a:lnTo>
                  <a:pt x="8092440" y="795528"/>
                </a:lnTo>
                <a:lnTo>
                  <a:pt x="8092440" y="0"/>
                </a:lnTo>
                <a:lnTo>
                  <a:pt x="0" y="0"/>
                </a:lnTo>
                <a:lnTo>
                  <a:pt x="0" y="795528"/>
                </a:lnTo>
                <a:close/>
              </a:path>
            </a:pathLst>
          </a:custGeom>
          <a:ln w="12192">
            <a:solidFill>
              <a:srgbClr val="78787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87295" y="3648455"/>
            <a:ext cx="8092440" cy="986155"/>
          </a:xfrm>
          <a:custGeom>
            <a:avLst/>
            <a:gdLst/>
            <a:ahLst/>
            <a:cxnLst/>
            <a:rect l="l" t="t" r="r" b="b"/>
            <a:pathLst>
              <a:path w="8092440" h="986154">
                <a:moveTo>
                  <a:pt x="0" y="986028"/>
                </a:moveTo>
                <a:lnTo>
                  <a:pt x="8092440" y="986028"/>
                </a:lnTo>
                <a:lnTo>
                  <a:pt x="8092440" y="0"/>
                </a:lnTo>
                <a:lnTo>
                  <a:pt x="0" y="0"/>
                </a:lnTo>
                <a:lnTo>
                  <a:pt x="0" y="986028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87295" y="3648455"/>
            <a:ext cx="8092440" cy="986155"/>
          </a:xfrm>
          <a:custGeom>
            <a:avLst/>
            <a:gdLst/>
            <a:ahLst/>
            <a:cxnLst/>
            <a:rect l="l" t="t" r="r" b="b"/>
            <a:pathLst>
              <a:path w="8092440" h="986154">
                <a:moveTo>
                  <a:pt x="0" y="986028"/>
                </a:moveTo>
                <a:lnTo>
                  <a:pt x="8092440" y="986028"/>
                </a:lnTo>
                <a:lnTo>
                  <a:pt x="8092440" y="0"/>
                </a:lnTo>
                <a:lnTo>
                  <a:pt x="0" y="0"/>
                </a:lnTo>
                <a:lnTo>
                  <a:pt x="0" y="986028"/>
                </a:lnTo>
                <a:close/>
              </a:path>
            </a:pathLst>
          </a:custGeom>
          <a:ln w="6096">
            <a:solidFill>
              <a:srgbClr val="5858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987295" y="2447544"/>
            <a:ext cx="8092440" cy="600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87295" y="2447544"/>
            <a:ext cx="8092440" cy="600710"/>
          </a:xfrm>
          <a:custGeom>
            <a:avLst/>
            <a:gdLst/>
            <a:ahLst/>
            <a:cxnLst/>
            <a:rect l="l" t="t" r="r" b="b"/>
            <a:pathLst>
              <a:path w="8092440" h="600710">
                <a:moveTo>
                  <a:pt x="0" y="600455"/>
                </a:moveTo>
                <a:lnTo>
                  <a:pt x="8092440" y="600455"/>
                </a:lnTo>
                <a:lnTo>
                  <a:pt x="8092440" y="0"/>
                </a:lnTo>
                <a:lnTo>
                  <a:pt x="0" y="0"/>
                </a:lnTo>
                <a:lnTo>
                  <a:pt x="0" y="600455"/>
                </a:lnTo>
                <a:close/>
              </a:path>
            </a:pathLst>
          </a:custGeom>
          <a:ln w="6096">
            <a:solidFill>
              <a:srgbClr val="5858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987295" y="3048000"/>
            <a:ext cx="8092440" cy="7955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87295" y="3048000"/>
            <a:ext cx="8092440" cy="795655"/>
          </a:xfrm>
          <a:custGeom>
            <a:avLst/>
            <a:gdLst/>
            <a:ahLst/>
            <a:cxnLst/>
            <a:rect l="l" t="t" r="r" b="b"/>
            <a:pathLst>
              <a:path w="8092440" h="795654">
                <a:moveTo>
                  <a:pt x="0" y="795527"/>
                </a:moveTo>
                <a:lnTo>
                  <a:pt x="8092440" y="795527"/>
                </a:lnTo>
                <a:lnTo>
                  <a:pt x="8092440" y="0"/>
                </a:lnTo>
                <a:lnTo>
                  <a:pt x="0" y="0"/>
                </a:lnTo>
                <a:lnTo>
                  <a:pt x="0" y="795527"/>
                </a:lnTo>
                <a:close/>
              </a:path>
            </a:pathLst>
          </a:custGeom>
          <a:ln w="12192">
            <a:solidFill>
              <a:srgbClr val="78787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65708" y="1386332"/>
            <a:ext cx="9892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</a:t>
            </a:r>
            <a:r>
              <a:rPr sz="3600" u="heavy" spc="-34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1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Breeding</a:t>
            </a:r>
            <a:r>
              <a:rPr sz="3600" u="heavy" spc="-3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2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for</a:t>
            </a:r>
            <a:r>
              <a:rPr sz="3600" u="heavy" spc="-3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18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Developing</a:t>
            </a:r>
            <a:r>
              <a:rPr sz="3600" u="heavy" spc="-36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2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Resistance</a:t>
            </a:r>
            <a:r>
              <a:rPr sz="3600" u="heavy" spc="-3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17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to</a:t>
            </a:r>
            <a:r>
              <a:rPr sz="3600" u="heavy" spc="-33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2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insect</a:t>
            </a:r>
            <a:r>
              <a:rPr sz="3600" u="heavy" spc="-35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3600" u="heavy" spc="-1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pest</a:t>
            </a:r>
            <a:endParaRPr sz="36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17" name="object 17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174113" y="2587878"/>
            <a:ext cx="546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05629" y="2587878"/>
            <a:ext cx="762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Variety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37019" y="2587878"/>
            <a:ext cx="13335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Insect</a:t>
            </a: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pests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69638" y="3136214"/>
            <a:ext cx="13449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Pusa</a:t>
            </a:r>
            <a:r>
              <a:rPr sz="18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Gaurav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637019" y="3136214"/>
            <a:ext cx="7092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1800" spc="-10" dirty="0">
                <a:solidFill>
                  <a:srgbClr val="001F5F"/>
                </a:solidFill>
                <a:latin typeface="Arial"/>
                <a:cs typeface="Arial"/>
              </a:rPr>
              <a:t>ph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d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174113" y="3136214"/>
            <a:ext cx="200660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Brassica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(rapeseed</a:t>
            </a:r>
            <a:r>
              <a:rPr sz="1800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mustard)</a:t>
            </a:r>
            <a:endParaRPr sz="1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74113" y="3959732"/>
            <a:ext cx="965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Flat</a:t>
            </a:r>
            <a:r>
              <a:rPr sz="18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been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701028" y="3959732"/>
            <a:ext cx="30594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Jassids, aphids and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fruit</a:t>
            </a:r>
            <a:r>
              <a:rPr sz="1800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borer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05629" y="3959732"/>
            <a:ext cx="1257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Pusa Sem</a:t>
            </a:r>
            <a:r>
              <a:rPr sz="18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Pusa Sem</a:t>
            </a:r>
            <a:r>
              <a:rPr sz="18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174113" y="4783073"/>
            <a:ext cx="13576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Okra</a:t>
            </a:r>
            <a:r>
              <a:rPr sz="18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(Bhindi)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637019" y="4783073"/>
            <a:ext cx="2171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Shoot and </a:t>
            </a:r>
            <a:r>
              <a:rPr sz="1800" dirty="0">
                <a:solidFill>
                  <a:srgbClr val="001F5F"/>
                </a:solidFill>
                <a:latin typeface="Arial"/>
                <a:cs typeface="Arial"/>
              </a:rPr>
              <a:t>Fruit</a:t>
            </a:r>
            <a:r>
              <a:rPr sz="1800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borer</a:t>
            </a:r>
            <a:endParaRPr sz="1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405629" y="4783073"/>
            <a:ext cx="1339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Pusa</a:t>
            </a:r>
            <a:r>
              <a:rPr sz="180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15" dirty="0">
                <a:solidFill>
                  <a:srgbClr val="001F5F"/>
                </a:solidFill>
                <a:latin typeface="Arial"/>
                <a:cs typeface="Arial"/>
              </a:rPr>
              <a:t>Sawani 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Pusa</a:t>
            </a:r>
            <a:r>
              <a:rPr sz="1800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001F5F"/>
                </a:solidFill>
                <a:latin typeface="Arial"/>
                <a:cs typeface="Arial"/>
              </a:rPr>
              <a:t>A-4</a:t>
            </a:r>
            <a:endParaRPr sz="1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241291" y="2448305"/>
            <a:ext cx="114300" cy="2975610"/>
          </a:xfrm>
          <a:custGeom>
            <a:avLst/>
            <a:gdLst/>
            <a:ahLst/>
            <a:cxnLst/>
            <a:rect l="l" t="t" r="r" b="b"/>
            <a:pathLst>
              <a:path w="114300" h="2975610">
                <a:moveTo>
                  <a:pt x="38100" y="2861183"/>
                </a:moveTo>
                <a:lnTo>
                  <a:pt x="0" y="2861183"/>
                </a:lnTo>
                <a:lnTo>
                  <a:pt x="57150" y="2975483"/>
                </a:lnTo>
                <a:lnTo>
                  <a:pt x="104775" y="2880233"/>
                </a:lnTo>
                <a:lnTo>
                  <a:pt x="38100" y="2880233"/>
                </a:lnTo>
                <a:lnTo>
                  <a:pt x="38100" y="2861183"/>
                </a:lnTo>
                <a:close/>
              </a:path>
              <a:path w="114300" h="2975610">
                <a:moveTo>
                  <a:pt x="76200" y="95250"/>
                </a:moveTo>
                <a:lnTo>
                  <a:pt x="38100" y="95250"/>
                </a:lnTo>
                <a:lnTo>
                  <a:pt x="38100" y="2880233"/>
                </a:lnTo>
                <a:lnTo>
                  <a:pt x="76200" y="2880233"/>
                </a:lnTo>
                <a:lnTo>
                  <a:pt x="76200" y="95250"/>
                </a:lnTo>
                <a:close/>
              </a:path>
              <a:path w="114300" h="2975610">
                <a:moveTo>
                  <a:pt x="114300" y="2861183"/>
                </a:moveTo>
                <a:lnTo>
                  <a:pt x="76200" y="2861183"/>
                </a:lnTo>
                <a:lnTo>
                  <a:pt x="76200" y="2880233"/>
                </a:lnTo>
                <a:lnTo>
                  <a:pt x="104775" y="2880233"/>
                </a:lnTo>
                <a:lnTo>
                  <a:pt x="114300" y="2861183"/>
                </a:lnTo>
                <a:close/>
              </a:path>
              <a:path w="114300" h="297561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297561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370320" y="2448305"/>
            <a:ext cx="114300" cy="2975610"/>
          </a:xfrm>
          <a:custGeom>
            <a:avLst/>
            <a:gdLst/>
            <a:ahLst/>
            <a:cxnLst/>
            <a:rect l="l" t="t" r="r" b="b"/>
            <a:pathLst>
              <a:path w="114300" h="2975610">
                <a:moveTo>
                  <a:pt x="38100" y="2861183"/>
                </a:moveTo>
                <a:lnTo>
                  <a:pt x="0" y="2861183"/>
                </a:lnTo>
                <a:lnTo>
                  <a:pt x="57150" y="2975483"/>
                </a:lnTo>
                <a:lnTo>
                  <a:pt x="104775" y="2880233"/>
                </a:lnTo>
                <a:lnTo>
                  <a:pt x="38100" y="2880233"/>
                </a:lnTo>
                <a:lnTo>
                  <a:pt x="38100" y="2861183"/>
                </a:lnTo>
                <a:close/>
              </a:path>
              <a:path w="114300" h="2975610">
                <a:moveTo>
                  <a:pt x="76200" y="95250"/>
                </a:moveTo>
                <a:lnTo>
                  <a:pt x="38100" y="95250"/>
                </a:lnTo>
                <a:lnTo>
                  <a:pt x="38100" y="2880233"/>
                </a:lnTo>
                <a:lnTo>
                  <a:pt x="76200" y="2880233"/>
                </a:lnTo>
                <a:lnTo>
                  <a:pt x="76200" y="95250"/>
                </a:lnTo>
                <a:close/>
              </a:path>
              <a:path w="114300" h="2975610">
                <a:moveTo>
                  <a:pt x="114300" y="2861183"/>
                </a:moveTo>
                <a:lnTo>
                  <a:pt x="76200" y="2861183"/>
                </a:lnTo>
                <a:lnTo>
                  <a:pt x="76200" y="2880233"/>
                </a:lnTo>
                <a:lnTo>
                  <a:pt x="104775" y="2880233"/>
                </a:lnTo>
                <a:lnTo>
                  <a:pt x="114300" y="2861183"/>
                </a:lnTo>
                <a:close/>
              </a:path>
              <a:path w="114300" h="297561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297561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5113020"/>
            <a:ext cx="11173333" cy="12200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51560" y="1580388"/>
            <a:ext cx="10058400" cy="46893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53125" y="1194942"/>
            <a:ext cx="4684395" cy="432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900"/>
              </a:lnSpc>
              <a:spcBef>
                <a:spcPts val="10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Indian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2400" spc="-1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Breeders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7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National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Bureau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2400" spc="-3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Genetic</a:t>
            </a:r>
            <a:endParaRPr sz="2400">
              <a:latin typeface="Arial"/>
              <a:cs typeface="Arial"/>
            </a:endParaRPr>
          </a:p>
          <a:p>
            <a:pPr marR="1579245" algn="ctr">
              <a:lnSpc>
                <a:spcPts val="2460"/>
              </a:lnSpc>
            </a:pPr>
            <a:r>
              <a:rPr sz="2400" spc="-180" dirty="0">
                <a:solidFill>
                  <a:srgbClr val="001F5F"/>
                </a:solidFill>
                <a:latin typeface="Arial"/>
                <a:cs typeface="Arial"/>
              </a:rPr>
              <a:t>Resources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260" dirty="0">
                <a:solidFill>
                  <a:srgbClr val="001F5F"/>
                </a:solidFill>
                <a:latin typeface="Arial"/>
                <a:cs typeface="Arial"/>
              </a:rPr>
              <a:t>(NBPGR)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6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80" dirty="0">
                <a:solidFill>
                  <a:srgbClr val="001F5F"/>
                </a:solidFill>
                <a:latin typeface="Arial"/>
                <a:cs typeface="Arial"/>
              </a:rPr>
              <a:t>Gamma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Garden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or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Atomic</a:t>
            </a:r>
            <a:r>
              <a:rPr sz="2400" spc="-2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Garden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4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229" dirty="0">
                <a:solidFill>
                  <a:srgbClr val="001F5F"/>
                </a:solidFill>
                <a:latin typeface="Arial"/>
                <a:cs typeface="Arial"/>
              </a:rPr>
              <a:t>NORIN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10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779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Father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green</a:t>
            </a:r>
            <a:r>
              <a:rPr sz="2400" spc="-2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revolution</a:t>
            </a:r>
            <a:endParaRPr sz="2400">
              <a:latin typeface="Arial"/>
              <a:cs typeface="Arial"/>
            </a:endParaRPr>
          </a:p>
          <a:p>
            <a:pPr marR="1569720" algn="ctr">
              <a:lnSpc>
                <a:spcPts val="2460"/>
              </a:lnSpc>
            </a:pP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Norman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 E.Borlaug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90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Father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green </a:t>
            </a:r>
            <a:r>
              <a:rPr sz="2400" spc="-45" dirty="0">
                <a:solidFill>
                  <a:srgbClr val="001F5F"/>
                </a:solidFill>
                <a:latin typeface="Arial"/>
                <a:cs typeface="Arial"/>
              </a:rPr>
              <a:t>revolution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sz="2400" spc="-3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60" dirty="0">
                <a:solidFill>
                  <a:srgbClr val="001F5F"/>
                </a:solidFill>
                <a:latin typeface="Arial"/>
                <a:cs typeface="Arial"/>
              </a:rPr>
              <a:t>INDIA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ts val="2460"/>
              </a:lnSpc>
            </a:pP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Dr.M.S.Swaminathan.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4020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Nel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Jayaraman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2251" y="737552"/>
            <a:ext cx="5390261" cy="53308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1668" y="502856"/>
            <a:ext cx="9276461" cy="618731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124200" y="333756"/>
            <a:ext cx="7734300" cy="55763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19277" y="263931"/>
            <a:ext cx="4997195" cy="63255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5708" y="1387297"/>
            <a:ext cx="4552950" cy="387667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175260">
              <a:lnSpc>
                <a:spcPts val="4540"/>
              </a:lnSpc>
              <a:spcBef>
                <a:spcPts val="465"/>
              </a:spcBef>
            </a:pPr>
            <a:r>
              <a:rPr sz="400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Relationship </a:t>
            </a:r>
            <a:r>
              <a:rPr sz="4000" u="heavy" spc="-23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between </a:t>
            </a:r>
            <a:r>
              <a:rPr sz="4000" spc="-2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u="heavy" spc="-16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humans </a:t>
            </a:r>
            <a:r>
              <a:rPr sz="4000" u="heavy" spc="-18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and</a:t>
            </a:r>
            <a:r>
              <a:rPr sz="4000" u="heavy" spc="-6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u="heavy" spc="-2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plants</a:t>
            </a:r>
            <a:endParaRPr sz="4000">
              <a:latin typeface="Trebuchet MS"/>
              <a:cs typeface="Trebuchet MS"/>
            </a:endParaRPr>
          </a:p>
          <a:p>
            <a:pPr marL="48895" marR="5080" algn="just">
              <a:lnSpc>
                <a:spcPct val="100000"/>
              </a:lnSpc>
              <a:spcBef>
                <a:spcPts val="710"/>
              </a:spcBef>
            </a:pP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Relationship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between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humans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plants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co-existed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several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hundreds 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years 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ago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selecting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many 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wild 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plants </a:t>
            </a:r>
            <a:r>
              <a:rPr sz="2400" spc="-105" dirty="0">
                <a:solidFill>
                  <a:srgbClr val="001F5F"/>
                </a:solidFill>
                <a:latin typeface="Arial"/>
                <a:cs typeface="Arial"/>
              </a:rPr>
              <a:t>by 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trial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error, which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have 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led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development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humans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their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civilization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many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ways.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5708" y="1329309"/>
            <a:ext cx="8574405" cy="196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600"/>
              </a:lnSpc>
              <a:spcBef>
                <a:spcPts val="100"/>
              </a:spcBef>
            </a:pPr>
            <a:r>
              <a:rPr sz="4000" b="0" u="heavy" spc="-2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Domestication </a:t>
            </a:r>
            <a:r>
              <a:rPr sz="4800" b="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of</a:t>
            </a:r>
            <a:r>
              <a:rPr sz="4800" b="0" u="heavy" spc="-409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800" b="0" u="heavy" spc="-26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plants</a:t>
            </a:r>
            <a:endParaRPr sz="4800">
              <a:latin typeface="Trebuchet MS"/>
              <a:cs typeface="Trebuchet MS"/>
            </a:endParaRPr>
          </a:p>
          <a:p>
            <a:pPr marL="391795" marR="5080" indent="-342900">
              <a:lnSpc>
                <a:spcPct val="96100"/>
              </a:lnSpc>
              <a:spcBef>
                <a:spcPts val="5"/>
              </a:spcBef>
            </a:pPr>
            <a:r>
              <a:rPr sz="3600" b="0" spc="-160" dirty="0">
                <a:solidFill>
                  <a:srgbClr val="001F5F"/>
                </a:solidFill>
                <a:latin typeface="Arial"/>
                <a:cs typeface="Arial"/>
              </a:rPr>
              <a:t>»</a:t>
            </a:r>
            <a:r>
              <a:rPr sz="3600" b="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85" dirty="0">
                <a:solidFill>
                  <a:srgbClr val="001F5F"/>
                </a:solidFill>
                <a:latin typeface="Arial"/>
                <a:cs typeface="Arial"/>
              </a:rPr>
              <a:t>Domestication</a:t>
            </a:r>
            <a:r>
              <a:rPr sz="2400" b="0" spc="-1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125" dirty="0">
                <a:solidFill>
                  <a:srgbClr val="001F5F"/>
                </a:solidFill>
                <a:latin typeface="Arial"/>
                <a:cs typeface="Arial"/>
              </a:rPr>
              <a:t>is</a:t>
            </a:r>
            <a:r>
              <a:rPr sz="2400" b="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3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b="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145" dirty="0">
                <a:solidFill>
                  <a:srgbClr val="001F5F"/>
                </a:solidFill>
                <a:latin typeface="Arial"/>
                <a:cs typeface="Arial"/>
              </a:rPr>
              <a:t>process</a:t>
            </a:r>
            <a:r>
              <a:rPr sz="2400" b="0" spc="-1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400" b="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75" dirty="0">
                <a:solidFill>
                  <a:srgbClr val="001F5F"/>
                </a:solidFill>
                <a:latin typeface="Arial"/>
                <a:cs typeface="Arial"/>
              </a:rPr>
              <a:t>bringing</a:t>
            </a:r>
            <a:r>
              <a:rPr sz="2400" b="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15" dirty="0">
                <a:solidFill>
                  <a:srgbClr val="001F5F"/>
                </a:solidFill>
                <a:latin typeface="Arial"/>
                <a:cs typeface="Arial"/>
              </a:rPr>
              <a:t>wild</a:t>
            </a:r>
            <a:r>
              <a:rPr sz="2400" b="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45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2400" b="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10" dirty="0">
                <a:solidFill>
                  <a:srgbClr val="001F5F"/>
                </a:solidFill>
                <a:latin typeface="Arial"/>
                <a:cs typeface="Arial"/>
              </a:rPr>
              <a:t>into</a:t>
            </a:r>
            <a:r>
              <a:rPr sz="2400" b="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40" dirty="0">
                <a:solidFill>
                  <a:srgbClr val="001F5F"/>
                </a:solidFill>
                <a:latin typeface="Arial"/>
                <a:cs typeface="Arial"/>
              </a:rPr>
              <a:t>cultivation  </a:t>
            </a:r>
            <a:r>
              <a:rPr sz="2400" b="0" spc="-55" dirty="0">
                <a:solidFill>
                  <a:srgbClr val="001F5F"/>
                </a:solidFill>
                <a:latin typeface="Arial"/>
                <a:cs typeface="Arial"/>
              </a:rPr>
              <a:t>through </a:t>
            </a:r>
            <a:r>
              <a:rPr sz="2400" b="0" spc="-80" dirty="0">
                <a:solidFill>
                  <a:srgbClr val="001F5F"/>
                </a:solidFill>
                <a:latin typeface="Arial"/>
                <a:cs typeface="Arial"/>
              </a:rPr>
              <a:t>careful selection </a:t>
            </a:r>
            <a:r>
              <a:rPr sz="2400" b="0" spc="-110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b="0" spc="-90" dirty="0">
                <a:solidFill>
                  <a:srgbClr val="001F5F"/>
                </a:solidFill>
                <a:latin typeface="Arial"/>
                <a:cs typeface="Arial"/>
              </a:rPr>
              <a:t>genetic </a:t>
            </a:r>
            <a:r>
              <a:rPr sz="2400" b="0" spc="-40" dirty="0">
                <a:solidFill>
                  <a:srgbClr val="001F5F"/>
                </a:solidFill>
                <a:latin typeface="Arial"/>
                <a:cs typeface="Arial"/>
              </a:rPr>
              <a:t>alteration </a:t>
            </a:r>
            <a:r>
              <a:rPr sz="2400" b="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b="0" spc="-70" dirty="0">
                <a:solidFill>
                  <a:srgbClr val="001F5F"/>
                </a:solidFill>
                <a:latin typeface="Arial"/>
                <a:cs typeface="Arial"/>
              </a:rPr>
              <a:t>provide </a:t>
            </a:r>
            <a:r>
              <a:rPr sz="2400" b="0" spc="-55" dirty="0">
                <a:solidFill>
                  <a:srgbClr val="001F5F"/>
                </a:solidFill>
                <a:latin typeface="Arial"/>
                <a:cs typeface="Arial"/>
              </a:rPr>
              <a:t>food  </a:t>
            </a:r>
            <a:r>
              <a:rPr sz="2400" b="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b="0" spc="-25" dirty="0">
                <a:solidFill>
                  <a:srgbClr val="001F5F"/>
                </a:solidFill>
                <a:latin typeface="Arial"/>
                <a:cs typeface="Arial"/>
              </a:rPr>
              <a:t>other </a:t>
            </a:r>
            <a:r>
              <a:rPr sz="2400" b="0" spc="-65" dirty="0">
                <a:solidFill>
                  <a:srgbClr val="001F5F"/>
                </a:solidFill>
                <a:latin typeface="Arial"/>
                <a:cs typeface="Arial"/>
              </a:rPr>
              <a:t>benefits </a:t>
            </a:r>
            <a:r>
              <a:rPr sz="2400" b="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400" b="0" spc="-3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0" spc="-95" dirty="0">
                <a:solidFill>
                  <a:srgbClr val="001F5F"/>
                </a:solidFill>
                <a:latin typeface="Arial"/>
                <a:cs typeface="Arial"/>
              </a:rPr>
              <a:t>human.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5708" y="1458848"/>
            <a:ext cx="4087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u="heavy" spc="-19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Origin </a:t>
            </a:r>
            <a:r>
              <a:rPr sz="4000" u="heavy" spc="-18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of</a:t>
            </a:r>
            <a:r>
              <a:rPr sz="4000" u="heavy" spc="-6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Agriculture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02283" y="2172080"/>
            <a:ext cx="489712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According</a:t>
            </a:r>
            <a:r>
              <a:rPr sz="2400" spc="43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100" dirty="0">
                <a:solidFill>
                  <a:srgbClr val="001F5F"/>
                </a:solidFill>
                <a:latin typeface="Arial"/>
                <a:cs typeface="Arial"/>
              </a:rPr>
              <a:t>archeological 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evidence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agriculture 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initiated from </a:t>
            </a:r>
            <a:r>
              <a:rPr sz="2400" spc="-35" dirty="0">
                <a:solidFill>
                  <a:srgbClr val="001F5F"/>
                </a:solidFill>
                <a:latin typeface="Arial"/>
                <a:cs typeface="Arial"/>
              </a:rPr>
              <a:t>the 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fertile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crescent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region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around 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Tigris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spc="43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Euphrates </a:t>
            </a:r>
            <a:r>
              <a:rPr sz="2400" spc="-40" dirty="0">
                <a:solidFill>
                  <a:srgbClr val="001F5F"/>
                </a:solidFill>
                <a:latin typeface="Arial"/>
                <a:cs typeface="Arial"/>
              </a:rPr>
              <a:t>river  </a:t>
            </a:r>
            <a:r>
              <a:rPr sz="2400" spc="-120" dirty="0">
                <a:solidFill>
                  <a:srgbClr val="001F5F"/>
                </a:solidFill>
                <a:latin typeface="Arial"/>
                <a:cs typeface="Arial"/>
              </a:rPr>
              <a:t>valleys, 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approximately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about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12,000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years</a:t>
            </a:r>
            <a:r>
              <a:rPr sz="2400" spc="-3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ago.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2283" y="4495292"/>
            <a:ext cx="428371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951230" algn="l"/>
                <a:tab pos="1715135" algn="l"/>
                <a:tab pos="1974214" algn="l"/>
                <a:tab pos="2733040" algn="l"/>
                <a:tab pos="3475354" algn="l"/>
                <a:tab pos="3681095" algn="l"/>
              </a:tabLst>
            </a:pP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sz="2400" spc="-50" dirty="0">
                <a:solidFill>
                  <a:srgbClr val="001F5F"/>
                </a:solidFill>
                <a:latin typeface="Arial"/>
                <a:cs typeface="Arial"/>
              </a:rPr>
              <a:t>ph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sz="2400" spc="-240" dirty="0">
                <a:solidFill>
                  <a:srgbClr val="001F5F"/>
                </a:solidFill>
                <a:latin typeface="Arial"/>
                <a:cs typeface="Arial"/>
              </a:rPr>
              <a:t>as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tus,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Dio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s</a:t>
            </a:r>
            <a:r>
              <a:rPr sz="2400" spc="-210" dirty="0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oride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s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,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Pli</a:t>
            </a:r>
            <a:r>
              <a:rPr sz="2400" spc="-190" dirty="0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y 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elder	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	</a:t>
            </a:r>
            <a:r>
              <a:rPr sz="2400" spc="-150" dirty="0">
                <a:solidFill>
                  <a:srgbClr val="001F5F"/>
                </a:solidFill>
                <a:latin typeface="Arial"/>
                <a:cs typeface="Arial"/>
              </a:rPr>
              <a:t>Galen	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laid	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down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02283" y="4128973"/>
            <a:ext cx="48977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22985" algn="l"/>
                <a:tab pos="1762125" algn="l"/>
                <a:tab pos="2902585" algn="l"/>
                <a:tab pos="4462780" algn="l"/>
              </a:tabLst>
            </a:pPr>
            <a:r>
              <a:rPr sz="2400" spc="-220" dirty="0">
                <a:solidFill>
                  <a:srgbClr val="001F5F"/>
                </a:solidFill>
                <a:latin typeface="Arial"/>
                <a:cs typeface="Arial"/>
              </a:rPr>
              <a:t>G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k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480" dirty="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m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135" dirty="0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2400" spc="35" dirty="0">
                <a:solidFill>
                  <a:srgbClr val="001F5F"/>
                </a:solidFill>
                <a:latin typeface="Arial"/>
                <a:cs typeface="Arial"/>
              </a:rPr>
              <a:t>tu</a:t>
            </a: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ali</a:t>
            </a:r>
            <a:r>
              <a:rPr sz="2400" spc="-170" dirty="0">
                <a:solidFill>
                  <a:srgbClr val="001F5F"/>
                </a:solidFill>
                <a:latin typeface="Arial"/>
                <a:cs typeface="Arial"/>
              </a:rPr>
              <a:t>s</a:t>
            </a: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ts</a:t>
            </a:r>
            <a:r>
              <a:rPr sz="2400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400" spc="-20" dirty="0">
                <a:solidFill>
                  <a:srgbClr val="001F5F"/>
                </a:solidFill>
                <a:latin typeface="Arial"/>
                <a:cs typeface="Arial"/>
              </a:rPr>
              <a:t>li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k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e</a:t>
            </a:r>
            <a:endParaRPr sz="2400">
              <a:latin typeface="Arial"/>
              <a:cs typeface="Arial"/>
            </a:endParaRPr>
          </a:p>
          <a:p>
            <a:pPr marL="4469130" marR="6350" algn="r">
              <a:lnSpc>
                <a:spcPct val="100000"/>
              </a:lnSpc>
              <a:spcBef>
                <a:spcPts val="5"/>
              </a:spcBef>
            </a:pPr>
            <a:r>
              <a:rPr sz="2400" spc="-25" dirty="0">
                <a:solidFill>
                  <a:srgbClr val="001F5F"/>
                </a:solidFill>
                <a:latin typeface="Arial"/>
                <a:cs typeface="Arial"/>
              </a:rPr>
              <a:t>the  the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2283" y="5226811"/>
            <a:ext cx="489648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65" dirty="0">
                <a:solidFill>
                  <a:srgbClr val="001F5F"/>
                </a:solidFill>
                <a:latin typeface="Arial"/>
                <a:cs typeface="Arial"/>
              </a:rPr>
              <a:t>scientific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foundation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90" dirty="0">
                <a:solidFill>
                  <a:srgbClr val="001F5F"/>
                </a:solidFill>
                <a:latin typeface="Arial"/>
                <a:cs typeface="Arial"/>
              </a:rPr>
              <a:t>understanding 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origin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75" dirty="0">
                <a:solidFill>
                  <a:srgbClr val="001F5F"/>
                </a:solidFill>
                <a:latin typeface="Arial"/>
                <a:cs typeface="Arial"/>
              </a:rPr>
              <a:t>domestication </a:t>
            </a:r>
            <a:r>
              <a:rPr sz="2400" spc="-1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cultivated  </a:t>
            </a:r>
            <a:r>
              <a:rPr sz="2400" spc="-80" dirty="0">
                <a:solidFill>
                  <a:srgbClr val="001F5F"/>
                </a:solidFill>
                <a:latin typeface="Arial"/>
                <a:cs typeface="Arial"/>
              </a:rPr>
              <a:t>plants.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13" name="object 13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887211" y="1751025"/>
            <a:ext cx="6187313" cy="467702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7" name="object 7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653283" y="630936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1508760" y="0"/>
                </a:moveTo>
                <a:lnTo>
                  <a:pt x="0" y="0"/>
                </a:lnTo>
                <a:lnTo>
                  <a:pt x="452628" y="452627"/>
                </a:lnTo>
                <a:lnTo>
                  <a:pt x="0" y="905255"/>
                </a:lnTo>
                <a:lnTo>
                  <a:pt x="1508760" y="905255"/>
                </a:lnTo>
                <a:lnTo>
                  <a:pt x="1961388" y="452627"/>
                </a:lnTo>
                <a:lnTo>
                  <a:pt x="150876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53283" y="630936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0" y="0"/>
                </a:moveTo>
                <a:lnTo>
                  <a:pt x="1508760" y="0"/>
                </a:lnTo>
                <a:lnTo>
                  <a:pt x="1961388" y="452627"/>
                </a:lnTo>
                <a:lnTo>
                  <a:pt x="1508760" y="905255"/>
                </a:lnTo>
                <a:lnTo>
                  <a:pt x="0" y="905255"/>
                </a:lnTo>
                <a:lnTo>
                  <a:pt x="452628" y="45262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229736" y="777366"/>
            <a:ext cx="8483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65" dirty="0">
                <a:solidFill>
                  <a:srgbClr val="FFFFFF"/>
                </a:solidFill>
                <a:latin typeface="Arial"/>
                <a:cs typeface="Arial"/>
              </a:rPr>
              <a:t>1807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271771" y="641604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19">
                <a:moveTo>
                  <a:pt x="4485132" y="0"/>
                </a:moveTo>
                <a:lnTo>
                  <a:pt x="0" y="0"/>
                </a:lnTo>
                <a:lnTo>
                  <a:pt x="441960" y="441960"/>
                </a:lnTo>
                <a:lnTo>
                  <a:pt x="0" y="883920"/>
                </a:lnTo>
                <a:lnTo>
                  <a:pt x="4485132" y="883920"/>
                </a:lnTo>
                <a:lnTo>
                  <a:pt x="4927092" y="441960"/>
                </a:lnTo>
                <a:lnTo>
                  <a:pt x="4485132" y="0"/>
                </a:lnTo>
                <a:close/>
              </a:path>
            </a:pathLst>
          </a:custGeom>
          <a:solidFill>
            <a:srgbClr val="D2DEEE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71771" y="641604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19">
                <a:moveTo>
                  <a:pt x="0" y="0"/>
                </a:moveTo>
                <a:lnTo>
                  <a:pt x="4485132" y="0"/>
                </a:lnTo>
                <a:lnTo>
                  <a:pt x="4927092" y="441960"/>
                </a:lnTo>
                <a:lnTo>
                  <a:pt x="4485132" y="883920"/>
                </a:lnTo>
                <a:lnTo>
                  <a:pt x="0" y="883920"/>
                </a:lnTo>
                <a:lnTo>
                  <a:pt x="441960" y="441960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53283" y="1584960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1508760" y="0"/>
                </a:moveTo>
                <a:lnTo>
                  <a:pt x="0" y="0"/>
                </a:lnTo>
                <a:lnTo>
                  <a:pt x="452628" y="452627"/>
                </a:lnTo>
                <a:lnTo>
                  <a:pt x="0" y="905255"/>
                </a:lnTo>
                <a:lnTo>
                  <a:pt x="1508760" y="905255"/>
                </a:lnTo>
                <a:lnTo>
                  <a:pt x="1961388" y="452627"/>
                </a:lnTo>
                <a:lnTo>
                  <a:pt x="1508760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53283" y="1584960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0" y="0"/>
                </a:moveTo>
                <a:lnTo>
                  <a:pt x="1508760" y="0"/>
                </a:lnTo>
                <a:lnTo>
                  <a:pt x="1961388" y="452627"/>
                </a:lnTo>
                <a:lnTo>
                  <a:pt x="1508760" y="905255"/>
                </a:lnTo>
                <a:lnTo>
                  <a:pt x="0" y="905255"/>
                </a:lnTo>
                <a:lnTo>
                  <a:pt x="452628" y="45262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229736" y="1757552"/>
            <a:ext cx="8483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65" dirty="0">
                <a:solidFill>
                  <a:srgbClr val="001F5F"/>
                </a:solidFill>
                <a:latin typeface="Arial"/>
                <a:cs typeface="Arial"/>
              </a:rPr>
              <a:t>1868</a:t>
            </a:r>
            <a:endParaRPr sz="32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271771" y="1595627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19">
                <a:moveTo>
                  <a:pt x="4485132" y="0"/>
                </a:moveTo>
                <a:lnTo>
                  <a:pt x="0" y="0"/>
                </a:lnTo>
                <a:lnTo>
                  <a:pt x="441960" y="441960"/>
                </a:lnTo>
                <a:lnTo>
                  <a:pt x="0" y="883920"/>
                </a:lnTo>
                <a:lnTo>
                  <a:pt x="4485132" y="883920"/>
                </a:lnTo>
                <a:lnTo>
                  <a:pt x="4927092" y="441960"/>
                </a:lnTo>
                <a:lnTo>
                  <a:pt x="4485132" y="0"/>
                </a:lnTo>
                <a:close/>
              </a:path>
            </a:pathLst>
          </a:custGeom>
          <a:solidFill>
            <a:srgbClr val="A9D18E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71771" y="1595627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19">
                <a:moveTo>
                  <a:pt x="0" y="0"/>
                </a:moveTo>
                <a:lnTo>
                  <a:pt x="4485132" y="0"/>
                </a:lnTo>
                <a:lnTo>
                  <a:pt x="4927092" y="441960"/>
                </a:lnTo>
                <a:lnTo>
                  <a:pt x="4485132" y="883920"/>
                </a:lnTo>
                <a:lnTo>
                  <a:pt x="0" y="883920"/>
                </a:lnTo>
                <a:lnTo>
                  <a:pt x="441960" y="441960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726940" y="607821"/>
            <a:ext cx="3921125" cy="184531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36195">
              <a:lnSpc>
                <a:spcPct val="91800"/>
              </a:lnSpc>
              <a:spcBef>
                <a:spcPts val="300"/>
              </a:spcBef>
            </a:pPr>
            <a:r>
              <a:rPr sz="2000" spc="-95" dirty="0">
                <a:solidFill>
                  <a:srgbClr val="001F5F"/>
                </a:solidFill>
                <a:latin typeface="Arial"/>
                <a:cs typeface="Arial"/>
              </a:rPr>
              <a:t>Alexander 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Von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Humboldt - </a:t>
            </a:r>
            <a:r>
              <a:rPr sz="2000" spc="-70" dirty="0">
                <a:solidFill>
                  <a:srgbClr val="001F5F"/>
                </a:solidFill>
                <a:latin typeface="Arial"/>
                <a:cs typeface="Arial"/>
              </a:rPr>
              <a:t>Origin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of  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most </a:t>
            </a:r>
            <a:r>
              <a:rPr sz="2000" spc="-70" dirty="0">
                <a:solidFill>
                  <a:srgbClr val="001F5F"/>
                </a:solidFill>
                <a:latin typeface="Arial"/>
                <a:cs typeface="Arial"/>
              </a:rPr>
              <a:t>useful plants </a:t>
            </a:r>
            <a:r>
              <a:rPr sz="2000" spc="-105" dirty="0">
                <a:solidFill>
                  <a:srgbClr val="001F5F"/>
                </a:solidFill>
                <a:latin typeface="Arial"/>
                <a:cs typeface="Arial"/>
              </a:rPr>
              <a:t>is </a:t>
            </a:r>
            <a:r>
              <a:rPr sz="2000" spc="-110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2000" spc="-2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impenetrable  </a:t>
            </a:r>
            <a:r>
              <a:rPr sz="2000" spc="-85" dirty="0">
                <a:solidFill>
                  <a:srgbClr val="001F5F"/>
                </a:solidFill>
                <a:latin typeface="Arial"/>
                <a:cs typeface="Arial"/>
              </a:rPr>
              <a:t>secret.</a:t>
            </a:r>
            <a:endParaRPr sz="2000">
              <a:latin typeface="Arial"/>
              <a:cs typeface="Arial"/>
            </a:endParaRPr>
          </a:p>
          <a:p>
            <a:pPr marL="133985" marR="5080" algn="ctr">
              <a:lnSpc>
                <a:spcPct val="91800"/>
              </a:lnSpc>
              <a:spcBef>
                <a:spcPts val="905"/>
              </a:spcBef>
            </a:pPr>
            <a:r>
              <a:rPr sz="2000" spc="-90" dirty="0">
                <a:solidFill>
                  <a:srgbClr val="001F5F"/>
                </a:solidFill>
                <a:latin typeface="Arial"/>
                <a:cs typeface="Arial"/>
              </a:rPr>
              <a:t>Darwin’s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evolutionary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theory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-</a:t>
            </a:r>
            <a:r>
              <a:rPr sz="2000" spc="-3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origin 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spc="-70" dirty="0">
                <a:solidFill>
                  <a:srgbClr val="001F5F"/>
                </a:solidFill>
                <a:latin typeface="Arial"/>
                <a:cs typeface="Arial"/>
              </a:rPr>
              <a:t>useful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cultivated </a:t>
            </a:r>
            <a:r>
              <a:rPr sz="2000" spc="-70" dirty="0">
                <a:solidFill>
                  <a:srgbClr val="001F5F"/>
                </a:solidFill>
                <a:latin typeface="Arial"/>
                <a:cs typeface="Arial"/>
              </a:rPr>
              <a:t>plants 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through 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natural </a:t>
            </a:r>
            <a:r>
              <a:rPr sz="2000" spc="-70" dirty="0">
                <a:solidFill>
                  <a:srgbClr val="001F5F"/>
                </a:solidFill>
                <a:latin typeface="Arial"/>
                <a:cs typeface="Arial"/>
              </a:rPr>
              <a:t>selection </a:t>
            </a:r>
            <a:r>
              <a:rPr sz="2000" spc="-95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-2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hybridisation.</a:t>
            </a:r>
            <a:endParaRPr sz="20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271771" y="2538983"/>
            <a:ext cx="1960245" cy="905510"/>
          </a:xfrm>
          <a:custGeom>
            <a:avLst/>
            <a:gdLst/>
            <a:ahLst/>
            <a:cxnLst/>
            <a:rect l="l" t="t" r="r" b="b"/>
            <a:pathLst>
              <a:path w="1960245" h="905510">
                <a:moveTo>
                  <a:pt x="1507236" y="0"/>
                </a:moveTo>
                <a:lnTo>
                  <a:pt x="0" y="0"/>
                </a:lnTo>
                <a:lnTo>
                  <a:pt x="452627" y="452627"/>
                </a:lnTo>
                <a:lnTo>
                  <a:pt x="0" y="905255"/>
                </a:lnTo>
                <a:lnTo>
                  <a:pt x="1507236" y="905255"/>
                </a:lnTo>
                <a:lnTo>
                  <a:pt x="1959864" y="452627"/>
                </a:lnTo>
                <a:lnTo>
                  <a:pt x="1507236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71771" y="2538983"/>
            <a:ext cx="1960245" cy="905510"/>
          </a:xfrm>
          <a:custGeom>
            <a:avLst/>
            <a:gdLst/>
            <a:ahLst/>
            <a:cxnLst/>
            <a:rect l="l" t="t" r="r" b="b"/>
            <a:pathLst>
              <a:path w="1960245" h="905510">
                <a:moveTo>
                  <a:pt x="0" y="0"/>
                </a:moveTo>
                <a:lnTo>
                  <a:pt x="1507236" y="0"/>
                </a:lnTo>
                <a:lnTo>
                  <a:pt x="1959864" y="452627"/>
                </a:lnTo>
                <a:lnTo>
                  <a:pt x="1507236" y="905255"/>
                </a:lnTo>
                <a:lnTo>
                  <a:pt x="0" y="905255"/>
                </a:lnTo>
                <a:lnTo>
                  <a:pt x="452627" y="45262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890259" y="2549651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20">
                <a:moveTo>
                  <a:pt x="4485132" y="0"/>
                </a:moveTo>
                <a:lnTo>
                  <a:pt x="0" y="0"/>
                </a:lnTo>
                <a:lnTo>
                  <a:pt x="441960" y="441960"/>
                </a:lnTo>
                <a:lnTo>
                  <a:pt x="0" y="883920"/>
                </a:lnTo>
                <a:lnTo>
                  <a:pt x="4485132" y="883920"/>
                </a:lnTo>
                <a:lnTo>
                  <a:pt x="4927092" y="441960"/>
                </a:lnTo>
                <a:lnTo>
                  <a:pt x="4485132" y="0"/>
                </a:lnTo>
                <a:close/>
              </a:path>
            </a:pathLst>
          </a:custGeom>
          <a:solidFill>
            <a:srgbClr val="D2DEEE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890259" y="2549651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20">
                <a:moveTo>
                  <a:pt x="0" y="0"/>
                </a:moveTo>
                <a:lnTo>
                  <a:pt x="4485132" y="0"/>
                </a:lnTo>
                <a:lnTo>
                  <a:pt x="4927092" y="441960"/>
                </a:lnTo>
                <a:lnTo>
                  <a:pt x="4485132" y="883920"/>
                </a:lnTo>
                <a:lnTo>
                  <a:pt x="0" y="883920"/>
                </a:lnTo>
                <a:lnTo>
                  <a:pt x="441960" y="441960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271771" y="3493008"/>
            <a:ext cx="1960245" cy="905510"/>
          </a:xfrm>
          <a:custGeom>
            <a:avLst/>
            <a:gdLst/>
            <a:ahLst/>
            <a:cxnLst/>
            <a:rect l="l" t="t" r="r" b="b"/>
            <a:pathLst>
              <a:path w="1960245" h="905510">
                <a:moveTo>
                  <a:pt x="1507236" y="0"/>
                </a:moveTo>
                <a:lnTo>
                  <a:pt x="0" y="0"/>
                </a:lnTo>
                <a:lnTo>
                  <a:pt x="452627" y="452627"/>
                </a:lnTo>
                <a:lnTo>
                  <a:pt x="0" y="905255"/>
                </a:lnTo>
                <a:lnTo>
                  <a:pt x="1507236" y="905255"/>
                </a:lnTo>
                <a:lnTo>
                  <a:pt x="1959864" y="452627"/>
                </a:lnTo>
                <a:lnTo>
                  <a:pt x="1507236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71771" y="3493008"/>
            <a:ext cx="1960245" cy="905510"/>
          </a:xfrm>
          <a:custGeom>
            <a:avLst/>
            <a:gdLst/>
            <a:ahLst/>
            <a:cxnLst/>
            <a:rect l="l" t="t" r="r" b="b"/>
            <a:pathLst>
              <a:path w="1960245" h="905510">
                <a:moveTo>
                  <a:pt x="0" y="0"/>
                </a:moveTo>
                <a:lnTo>
                  <a:pt x="1507236" y="0"/>
                </a:lnTo>
                <a:lnTo>
                  <a:pt x="1959864" y="452627"/>
                </a:lnTo>
                <a:lnTo>
                  <a:pt x="1507236" y="905255"/>
                </a:lnTo>
                <a:lnTo>
                  <a:pt x="0" y="905255"/>
                </a:lnTo>
                <a:lnTo>
                  <a:pt x="452627" y="45262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848225" y="2417240"/>
            <a:ext cx="848360" cy="1947545"/>
          </a:xfrm>
          <a:prstGeom prst="rect">
            <a:avLst/>
          </a:prstGeom>
        </p:spPr>
        <p:txBody>
          <a:bodyPr vert="horz" wrap="square" lIns="0" tIns="281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20"/>
              </a:spcBef>
            </a:pPr>
            <a:r>
              <a:rPr sz="3200" spc="-165" dirty="0">
                <a:solidFill>
                  <a:srgbClr val="FFFFFF"/>
                </a:solidFill>
                <a:latin typeface="Arial"/>
                <a:cs typeface="Arial"/>
              </a:rPr>
              <a:t>1883</a:t>
            </a:r>
            <a:endParaRPr sz="3200">
              <a:latin typeface="Arial"/>
              <a:cs typeface="Arial"/>
            </a:endParaRPr>
          </a:p>
          <a:p>
            <a:pPr marL="23495">
              <a:lnSpc>
                <a:spcPts val="3565"/>
              </a:lnSpc>
              <a:spcBef>
                <a:spcPts val="2045"/>
              </a:spcBef>
            </a:pPr>
            <a:r>
              <a:rPr sz="3100" spc="-155" dirty="0">
                <a:solidFill>
                  <a:srgbClr val="001F5F"/>
                </a:solidFill>
                <a:latin typeface="Arial"/>
                <a:cs typeface="Arial"/>
              </a:rPr>
              <a:t>1887</a:t>
            </a:r>
            <a:endParaRPr sz="3100">
              <a:latin typeface="Arial"/>
              <a:cs typeface="Arial"/>
            </a:endParaRPr>
          </a:p>
          <a:p>
            <a:pPr marL="23495">
              <a:lnSpc>
                <a:spcPts val="3565"/>
              </a:lnSpc>
            </a:pPr>
            <a:r>
              <a:rPr sz="3100" spc="-155" dirty="0">
                <a:solidFill>
                  <a:srgbClr val="001F5F"/>
                </a:solidFill>
                <a:latin typeface="Arial"/>
                <a:cs typeface="Arial"/>
              </a:rPr>
              <a:t>1943</a:t>
            </a:r>
            <a:endParaRPr sz="31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890259" y="3503676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20">
                <a:moveTo>
                  <a:pt x="4485132" y="0"/>
                </a:moveTo>
                <a:lnTo>
                  <a:pt x="0" y="0"/>
                </a:lnTo>
                <a:lnTo>
                  <a:pt x="441960" y="441960"/>
                </a:lnTo>
                <a:lnTo>
                  <a:pt x="0" y="883919"/>
                </a:lnTo>
                <a:lnTo>
                  <a:pt x="4485132" y="883919"/>
                </a:lnTo>
                <a:lnTo>
                  <a:pt x="4927092" y="441960"/>
                </a:lnTo>
                <a:lnTo>
                  <a:pt x="4485132" y="0"/>
                </a:lnTo>
                <a:close/>
              </a:path>
            </a:pathLst>
          </a:custGeom>
          <a:solidFill>
            <a:srgbClr val="A9D18E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890259" y="3503676"/>
            <a:ext cx="4927600" cy="883919"/>
          </a:xfrm>
          <a:custGeom>
            <a:avLst/>
            <a:gdLst/>
            <a:ahLst/>
            <a:cxnLst/>
            <a:rect l="l" t="t" r="r" b="b"/>
            <a:pathLst>
              <a:path w="4927600" h="883920">
                <a:moveTo>
                  <a:pt x="0" y="0"/>
                </a:moveTo>
                <a:lnTo>
                  <a:pt x="4485132" y="0"/>
                </a:lnTo>
                <a:lnTo>
                  <a:pt x="4927092" y="441960"/>
                </a:lnTo>
                <a:lnTo>
                  <a:pt x="4485132" y="883919"/>
                </a:lnTo>
                <a:lnTo>
                  <a:pt x="0" y="883919"/>
                </a:lnTo>
                <a:lnTo>
                  <a:pt x="441960" y="441960"/>
                </a:lnTo>
                <a:lnTo>
                  <a:pt x="0" y="0"/>
                </a:lnTo>
                <a:close/>
              </a:path>
            </a:pathLst>
          </a:custGeom>
          <a:ln w="12191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350634" y="2516886"/>
            <a:ext cx="4026535" cy="178435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12395" marR="99060" algn="ctr">
              <a:lnSpc>
                <a:spcPct val="91800"/>
              </a:lnSpc>
              <a:spcBef>
                <a:spcPts val="300"/>
              </a:spcBef>
            </a:pPr>
            <a:r>
              <a:rPr sz="2000" spc="-170" dirty="0">
                <a:solidFill>
                  <a:srgbClr val="001F5F"/>
                </a:solidFill>
                <a:latin typeface="Arial"/>
                <a:cs typeface="Arial"/>
              </a:rPr>
              <a:t>De </a:t>
            </a:r>
            <a:r>
              <a:rPr sz="2000" spc="-105" dirty="0">
                <a:solidFill>
                  <a:srgbClr val="001F5F"/>
                </a:solidFill>
                <a:latin typeface="Arial"/>
                <a:cs typeface="Arial"/>
              </a:rPr>
              <a:t>Candolle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Attempted </a:t>
            </a:r>
            <a:r>
              <a:rPr sz="2000" spc="15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2000" spc="-105" dirty="0">
                <a:solidFill>
                  <a:srgbClr val="001F5F"/>
                </a:solidFill>
                <a:latin typeface="Arial"/>
                <a:cs typeface="Arial"/>
              </a:rPr>
              <a:t>solve</a:t>
            </a:r>
            <a:r>
              <a:rPr sz="2000" spc="-3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the  </a:t>
            </a:r>
            <a:r>
              <a:rPr sz="2000" spc="-80" dirty="0">
                <a:solidFill>
                  <a:srgbClr val="001F5F"/>
                </a:solidFill>
                <a:latin typeface="Arial"/>
                <a:cs typeface="Arial"/>
              </a:rPr>
              <a:t>mystery </a:t>
            </a:r>
            <a:r>
              <a:rPr sz="2000" spc="-45" dirty="0">
                <a:solidFill>
                  <a:srgbClr val="001F5F"/>
                </a:solidFill>
                <a:latin typeface="Arial"/>
                <a:cs typeface="Arial"/>
              </a:rPr>
              <a:t>about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000" spc="-85" dirty="0">
                <a:solidFill>
                  <a:srgbClr val="001F5F"/>
                </a:solidFill>
                <a:latin typeface="Arial"/>
                <a:cs typeface="Arial"/>
              </a:rPr>
              <a:t>ancestral </a:t>
            </a:r>
            <a:r>
              <a:rPr sz="2000" spc="-30" dirty="0">
                <a:solidFill>
                  <a:srgbClr val="001F5F"/>
                </a:solidFill>
                <a:latin typeface="Arial"/>
                <a:cs typeface="Arial"/>
              </a:rPr>
              <a:t>form,  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region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domestication </a:t>
            </a:r>
            <a:r>
              <a:rPr sz="2000" spc="-95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2000" spc="-3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history.</a:t>
            </a:r>
            <a:endParaRPr sz="2000">
              <a:latin typeface="Arial"/>
              <a:cs typeface="Arial"/>
            </a:endParaRPr>
          </a:p>
          <a:p>
            <a:pPr marL="12700" marR="5080" indent="1270" algn="ctr">
              <a:lnSpc>
                <a:spcPct val="91500"/>
              </a:lnSpc>
              <a:spcBef>
                <a:spcPts val="1435"/>
              </a:spcBef>
            </a:pPr>
            <a:r>
              <a:rPr sz="1700" spc="-60" dirty="0">
                <a:solidFill>
                  <a:srgbClr val="001F5F"/>
                </a:solidFill>
                <a:latin typeface="Arial"/>
                <a:cs typeface="Arial"/>
              </a:rPr>
              <a:t>Nikolai </a:t>
            </a:r>
            <a:r>
              <a:rPr sz="1700" spc="-70" dirty="0">
                <a:solidFill>
                  <a:srgbClr val="001F5F"/>
                </a:solidFill>
                <a:latin typeface="Arial"/>
                <a:cs typeface="Arial"/>
              </a:rPr>
              <a:t>Ivanovich 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Vavilov </a:t>
            </a:r>
            <a:r>
              <a:rPr sz="1700" spc="-45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Vavilov </a:t>
            </a:r>
            <a:r>
              <a:rPr sz="1700" spc="-125" dirty="0">
                <a:solidFill>
                  <a:srgbClr val="001F5F"/>
                </a:solidFill>
                <a:latin typeface="Arial"/>
                <a:cs typeface="Arial"/>
              </a:rPr>
              <a:t>has </a:t>
            </a:r>
            <a:r>
              <a:rPr sz="1700" spc="-75" dirty="0">
                <a:solidFill>
                  <a:srgbClr val="001F5F"/>
                </a:solidFill>
                <a:latin typeface="Arial"/>
                <a:cs typeface="Arial"/>
              </a:rPr>
              <a:t>given  </a:t>
            </a:r>
            <a:r>
              <a:rPr sz="1700" spc="-2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7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45" dirty="0">
                <a:solidFill>
                  <a:srgbClr val="001F5F"/>
                </a:solidFill>
                <a:latin typeface="Arial"/>
                <a:cs typeface="Arial"/>
              </a:rPr>
              <a:t>centre</a:t>
            </a:r>
            <a:r>
              <a:rPr sz="17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45" dirty="0">
                <a:solidFill>
                  <a:srgbClr val="001F5F"/>
                </a:solidFill>
                <a:latin typeface="Arial"/>
                <a:cs typeface="Arial"/>
              </a:rPr>
              <a:t>diversity</a:t>
            </a:r>
            <a:r>
              <a:rPr sz="17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13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60" dirty="0">
                <a:solidFill>
                  <a:srgbClr val="001F5F"/>
                </a:solidFill>
                <a:latin typeface="Arial"/>
                <a:cs typeface="Arial"/>
              </a:rPr>
              <a:t>crop</a:t>
            </a:r>
            <a:r>
              <a:rPr sz="17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105" dirty="0">
                <a:solidFill>
                  <a:srgbClr val="001F5F"/>
                </a:solidFill>
                <a:latin typeface="Arial"/>
                <a:cs typeface="Arial"/>
              </a:rPr>
              <a:t>species</a:t>
            </a:r>
            <a:r>
              <a:rPr sz="17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50" dirty="0">
                <a:solidFill>
                  <a:srgbClr val="001F5F"/>
                </a:solidFill>
                <a:latin typeface="Arial"/>
                <a:cs typeface="Arial"/>
              </a:rPr>
              <a:t>which  </a:t>
            </a:r>
            <a:r>
              <a:rPr sz="1700" spc="-105" dirty="0">
                <a:solidFill>
                  <a:srgbClr val="001F5F"/>
                </a:solidFill>
                <a:latin typeface="Arial"/>
                <a:cs typeface="Arial"/>
              </a:rPr>
              <a:t>may</a:t>
            </a:r>
            <a:r>
              <a:rPr sz="170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75" dirty="0">
                <a:solidFill>
                  <a:srgbClr val="001F5F"/>
                </a:solidFill>
                <a:latin typeface="Arial"/>
                <a:cs typeface="Arial"/>
              </a:rPr>
              <a:t>be</a:t>
            </a:r>
            <a:r>
              <a:rPr sz="1700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2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7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45" dirty="0">
                <a:solidFill>
                  <a:srgbClr val="001F5F"/>
                </a:solidFill>
                <a:latin typeface="Arial"/>
                <a:cs typeface="Arial"/>
              </a:rPr>
              <a:t>centre</a:t>
            </a:r>
            <a:r>
              <a:rPr sz="17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70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35" dirty="0">
                <a:solidFill>
                  <a:srgbClr val="001F5F"/>
                </a:solidFill>
                <a:latin typeface="Arial"/>
                <a:cs typeface="Arial"/>
              </a:rPr>
              <a:t>origin</a:t>
            </a:r>
            <a:r>
              <a:rPr sz="17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10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170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001F5F"/>
                </a:solidFill>
                <a:latin typeface="Arial"/>
                <a:cs typeface="Arial"/>
              </a:rPr>
              <a:t>that</a:t>
            </a:r>
            <a:r>
              <a:rPr sz="17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700" spc="-100" dirty="0">
                <a:solidFill>
                  <a:srgbClr val="001F5F"/>
                </a:solidFill>
                <a:latin typeface="Arial"/>
                <a:cs typeface="Arial"/>
              </a:rPr>
              <a:t>species.</a:t>
            </a:r>
            <a:endParaRPr sz="17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653283" y="4447032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1508760" y="0"/>
                </a:moveTo>
                <a:lnTo>
                  <a:pt x="0" y="0"/>
                </a:lnTo>
                <a:lnTo>
                  <a:pt x="452628" y="452628"/>
                </a:lnTo>
                <a:lnTo>
                  <a:pt x="0" y="905256"/>
                </a:lnTo>
                <a:lnTo>
                  <a:pt x="1508760" y="905256"/>
                </a:lnTo>
                <a:lnTo>
                  <a:pt x="1961388" y="452628"/>
                </a:lnTo>
                <a:lnTo>
                  <a:pt x="1508760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653283" y="4447032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0" y="0"/>
                </a:moveTo>
                <a:lnTo>
                  <a:pt x="1508760" y="0"/>
                </a:lnTo>
                <a:lnTo>
                  <a:pt x="1961388" y="452628"/>
                </a:lnTo>
                <a:lnTo>
                  <a:pt x="1508760" y="905256"/>
                </a:lnTo>
                <a:lnTo>
                  <a:pt x="0" y="905256"/>
                </a:lnTo>
                <a:lnTo>
                  <a:pt x="452628" y="452628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3229736" y="4595240"/>
            <a:ext cx="8483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65" dirty="0">
                <a:solidFill>
                  <a:srgbClr val="FFFFFF"/>
                </a:solidFill>
                <a:latin typeface="Arial"/>
                <a:cs typeface="Arial"/>
              </a:rPr>
              <a:t>1968</a:t>
            </a:r>
            <a:endParaRPr sz="32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271771" y="4459223"/>
            <a:ext cx="4927600" cy="882650"/>
          </a:xfrm>
          <a:custGeom>
            <a:avLst/>
            <a:gdLst/>
            <a:ahLst/>
            <a:cxnLst/>
            <a:rect l="l" t="t" r="r" b="b"/>
            <a:pathLst>
              <a:path w="4927600" h="882650">
                <a:moveTo>
                  <a:pt x="4485894" y="0"/>
                </a:moveTo>
                <a:lnTo>
                  <a:pt x="0" y="0"/>
                </a:lnTo>
                <a:lnTo>
                  <a:pt x="441198" y="441198"/>
                </a:lnTo>
                <a:lnTo>
                  <a:pt x="0" y="882395"/>
                </a:lnTo>
                <a:lnTo>
                  <a:pt x="4485894" y="882395"/>
                </a:lnTo>
                <a:lnTo>
                  <a:pt x="4927092" y="441198"/>
                </a:lnTo>
                <a:lnTo>
                  <a:pt x="4485894" y="0"/>
                </a:lnTo>
                <a:close/>
              </a:path>
            </a:pathLst>
          </a:custGeom>
          <a:solidFill>
            <a:srgbClr val="B4C6E7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271771" y="4459223"/>
            <a:ext cx="4927600" cy="882650"/>
          </a:xfrm>
          <a:custGeom>
            <a:avLst/>
            <a:gdLst/>
            <a:ahLst/>
            <a:cxnLst/>
            <a:rect l="l" t="t" r="r" b="b"/>
            <a:pathLst>
              <a:path w="4927600" h="882650">
                <a:moveTo>
                  <a:pt x="0" y="0"/>
                </a:moveTo>
                <a:lnTo>
                  <a:pt x="4485894" y="0"/>
                </a:lnTo>
                <a:lnTo>
                  <a:pt x="4927092" y="441198"/>
                </a:lnTo>
                <a:lnTo>
                  <a:pt x="4485894" y="882395"/>
                </a:lnTo>
                <a:lnTo>
                  <a:pt x="0" y="882395"/>
                </a:lnTo>
                <a:lnTo>
                  <a:pt x="441198" y="441198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653283" y="5402579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1508760" y="0"/>
                </a:moveTo>
                <a:lnTo>
                  <a:pt x="0" y="0"/>
                </a:lnTo>
                <a:lnTo>
                  <a:pt x="452628" y="452628"/>
                </a:lnTo>
                <a:lnTo>
                  <a:pt x="0" y="905256"/>
                </a:lnTo>
                <a:lnTo>
                  <a:pt x="1508760" y="905256"/>
                </a:lnTo>
                <a:lnTo>
                  <a:pt x="1961388" y="452628"/>
                </a:lnTo>
                <a:lnTo>
                  <a:pt x="1508760" y="0"/>
                </a:lnTo>
                <a:close/>
              </a:path>
            </a:pathLst>
          </a:custGeom>
          <a:solidFill>
            <a:srgbClr val="9DC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653283" y="5402579"/>
            <a:ext cx="1961514" cy="905510"/>
          </a:xfrm>
          <a:custGeom>
            <a:avLst/>
            <a:gdLst/>
            <a:ahLst/>
            <a:cxnLst/>
            <a:rect l="l" t="t" r="r" b="b"/>
            <a:pathLst>
              <a:path w="1961514" h="905510">
                <a:moveTo>
                  <a:pt x="0" y="0"/>
                </a:moveTo>
                <a:lnTo>
                  <a:pt x="1508760" y="0"/>
                </a:lnTo>
                <a:lnTo>
                  <a:pt x="1961388" y="452628"/>
                </a:lnTo>
                <a:lnTo>
                  <a:pt x="1508760" y="905256"/>
                </a:lnTo>
                <a:lnTo>
                  <a:pt x="0" y="905256"/>
                </a:lnTo>
                <a:lnTo>
                  <a:pt x="452628" y="452628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3229736" y="5549595"/>
            <a:ext cx="8483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65" dirty="0">
                <a:solidFill>
                  <a:srgbClr val="001F5F"/>
                </a:solidFill>
                <a:latin typeface="Arial"/>
                <a:cs typeface="Arial"/>
              </a:rPr>
              <a:t>1971</a:t>
            </a:r>
            <a:endParaRPr sz="32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271771" y="5413247"/>
            <a:ext cx="4927600" cy="882650"/>
          </a:xfrm>
          <a:custGeom>
            <a:avLst/>
            <a:gdLst/>
            <a:ahLst/>
            <a:cxnLst/>
            <a:rect l="l" t="t" r="r" b="b"/>
            <a:pathLst>
              <a:path w="4927600" h="882650">
                <a:moveTo>
                  <a:pt x="4485894" y="0"/>
                </a:moveTo>
                <a:lnTo>
                  <a:pt x="0" y="0"/>
                </a:lnTo>
                <a:lnTo>
                  <a:pt x="441198" y="441197"/>
                </a:lnTo>
                <a:lnTo>
                  <a:pt x="0" y="882395"/>
                </a:lnTo>
                <a:lnTo>
                  <a:pt x="4485894" y="882395"/>
                </a:lnTo>
                <a:lnTo>
                  <a:pt x="4927092" y="441197"/>
                </a:lnTo>
                <a:lnTo>
                  <a:pt x="4485894" y="0"/>
                </a:lnTo>
                <a:close/>
              </a:path>
            </a:pathLst>
          </a:custGeom>
          <a:solidFill>
            <a:srgbClr val="A9D18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271771" y="5413247"/>
            <a:ext cx="4927600" cy="882650"/>
          </a:xfrm>
          <a:custGeom>
            <a:avLst/>
            <a:gdLst/>
            <a:ahLst/>
            <a:cxnLst/>
            <a:rect l="l" t="t" r="r" b="b"/>
            <a:pathLst>
              <a:path w="4927600" h="882650">
                <a:moveTo>
                  <a:pt x="0" y="0"/>
                </a:moveTo>
                <a:lnTo>
                  <a:pt x="4485894" y="0"/>
                </a:lnTo>
                <a:lnTo>
                  <a:pt x="4927092" y="441197"/>
                </a:lnTo>
                <a:lnTo>
                  <a:pt x="4485894" y="882395"/>
                </a:lnTo>
                <a:lnTo>
                  <a:pt x="0" y="882395"/>
                </a:lnTo>
                <a:lnTo>
                  <a:pt x="441198" y="441197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D2DE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720590" y="4425822"/>
            <a:ext cx="4037965" cy="184912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33350" marR="108585" indent="-1270" algn="ctr">
              <a:lnSpc>
                <a:spcPct val="91800"/>
              </a:lnSpc>
              <a:spcBef>
                <a:spcPts val="300"/>
              </a:spcBef>
            </a:pPr>
            <a:r>
              <a:rPr sz="2000" spc="-130" dirty="0">
                <a:solidFill>
                  <a:srgbClr val="001F5F"/>
                </a:solidFill>
                <a:latin typeface="Arial"/>
                <a:cs typeface="Arial"/>
              </a:rPr>
              <a:t>Zhukovsky </a:t>
            </a:r>
            <a:r>
              <a:rPr sz="2000" spc="-55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put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forward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3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75" dirty="0">
                <a:solidFill>
                  <a:srgbClr val="001F5F"/>
                </a:solidFill>
                <a:latin typeface="Arial"/>
                <a:cs typeface="Arial"/>
              </a:rPr>
              <a:t>concept 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20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140" dirty="0">
                <a:solidFill>
                  <a:srgbClr val="001F5F"/>
                </a:solidFill>
                <a:latin typeface="Arial"/>
                <a:cs typeface="Arial"/>
              </a:rPr>
              <a:t>mega</a:t>
            </a:r>
            <a:r>
              <a:rPr sz="2000" spc="-120" dirty="0">
                <a:solidFill>
                  <a:srgbClr val="001F5F"/>
                </a:solidFill>
                <a:latin typeface="Arial"/>
                <a:cs typeface="Arial"/>
              </a:rPr>
              <a:t> gene</a:t>
            </a:r>
            <a:r>
              <a:rPr sz="20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60" dirty="0">
                <a:solidFill>
                  <a:srgbClr val="001F5F"/>
                </a:solidFill>
                <a:latin typeface="Arial"/>
                <a:cs typeface="Arial"/>
              </a:rPr>
              <a:t>centre</a:t>
            </a:r>
            <a:r>
              <a:rPr sz="20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for</a:t>
            </a:r>
            <a:r>
              <a:rPr sz="20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20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Arial"/>
                <a:cs typeface="Arial"/>
              </a:rPr>
              <a:t>origin</a:t>
            </a:r>
            <a:r>
              <a:rPr sz="2000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Arial"/>
                <a:cs typeface="Arial"/>
              </a:rPr>
              <a:t>of  </a:t>
            </a:r>
            <a:r>
              <a:rPr sz="2000" spc="-50" dirty="0">
                <a:solidFill>
                  <a:srgbClr val="001F5F"/>
                </a:solidFill>
                <a:latin typeface="Arial"/>
                <a:cs typeface="Arial"/>
              </a:rPr>
              <a:t>cultivated</a:t>
            </a:r>
            <a:r>
              <a:rPr sz="20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000" spc="-65" dirty="0">
                <a:solidFill>
                  <a:srgbClr val="001F5F"/>
                </a:solidFill>
                <a:latin typeface="Arial"/>
                <a:cs typeface="Arial"/>
              </a:rPr>
              <a:t>plants.</a:t>
            </a:r>
            <a:endParaRPr sz="2000">
              <a:latin typeface="Arial"/>
              <a:cs typeface="Arial"/>
            </a:endParaRPr>
          </a:p>
          <a:p>
            <a:pPr marL="12700" marR="5080">
              <a:lnSpc>
                <a:spcPct val="91600"/>
              </a:lnSpc>
              <a:spcBef>
                <a:spcPts val="955"/>
              </a:spcBef>
            </a:pPr>
            <a:r>
              <a:rPr sz="1500" spc="-110" dirty="0">
                <a:solidFill>
                  <a:srgbClr val="001F5F"/>
                </a:solidFill>
                <a:latin typeface="Arial"/>
                <a:cs typeface="Arial"/>
              </a:rPr>
              <a:t>Harlan </a:t>
            </a:r>
            <a:r>
              <a:rPr sz="1500" spc="-45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500" spc="-135" dirty="0">
                <a:solidFill>
                  <a:srgbClr val="001F5F"/>
                </a:solidFill>
                <a:latin typeface="Arial"/>
                <a:cs typeface="Arial"/>
              </a:rPr>
              <a:t>A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crop </a:t>
            </a:r>
            <a:r>
              <a:rPr sz="1500" spc="-125" dirty="0">
                <a:solidFill>
                  <a:srgbClr val="001F5F"/>
                </a:solidFill>
                <a:latin typeface="Arial"/>
                <a:cs typeface="Arial"/>
              </a:rPr>
              <a:t>may </a:t>
            </a:r>
            <a:r>
              <a:rPr sz="1500" spc="-35" dirty="0">
                <a:solidFill>
                  <a:srgbClr val="001F5F"/>
                </a:solidFill>
                <a:latin typeface="Arial"/>
                <a:cs typeface="Arial"/>
              </a:rPr>
              <a:t>not </a:t>
            </a:r>
            <a:r>
              <a:rPr sz="1500" spc="-130" dirty="0">
                <a:solidFill>
                  <a:srgbClr val="001F5F"/>
                </a:solidFill>
                <a:latin typeface="Arial"/>
                <a:cs typeface="Arial"/>
              </a:rPr>
              <a:t>have </a:t>
            </a:r>
            <a:r>
              <a:rPr sz="1500" spc="-120" dirty="0">
                <a:solidFill>
                  <a:srgbClr val="001F5F"/>
                </a:solidFill>
                <a:latin typeface="Arial"/>
                <a:cs typeface="Arial"/>
              </a:rPr>
              <a:t>a </a:t>
            </a:r>
            <a:r>
              <a:rPr sz="1500" spc="-110" dirty="0">
                <a:solidFill>
                  <a:srgbClr val="001F5F"/>
                </a:solidFill>
                <a:latin typeface="Arial"/>
                <a:cs typeface="Arial"/>
              </a:rPr>
              <a:t>single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centre </a:t>
            </a:r>
            <a:r>
              <a:rPr sz="1500" spc="-30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1500" spc="-70" dirty="0">
                <a:solidFill>
                  <a:srgbClr val="001F5F"/>
                </a:solidFill>
                <a:latin typeface="Arial"/>
                <a:cs typeface="Arial"/>
              </a:rPr>
              <a:t>origin.  </a:t>
            </a:r>
            <a:r>
              <a:rPr sz="1500" spc="-14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500" spc="-1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centre</a:t>
            </a:r>
            <a:r>
              <a:rPr sz="1500" spc="-1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500" spc="-1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crop</a:t>
            </a:r>
            <a:r>
              <a:rPr sz="1500" spc="-1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65" dirty="0">
                <a:solidFill>
                  <a:srgbClr val="001F5F"/>
                </a:solidFill>
                <a:latin typeface="Arial"/>
                <a:cs typeface="Arial"/>
              </a:rPr>
              <a:t>plant</a:t>
            </a:r>
            <a:r>
              <a:rPr sz="1500" spc="-1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135" dirty="0">
                <a:solidFill>
                  <a:srgbClr val="001F5F"/>
                </a:solidFill>
                <a:latin typeface="Arial"/>
                <a:cs typeface="Arial"/>
              </a:rPr>
              <a:t>means</a:t>
            </a:r>
            <a:r>
              <a:rPr sz="1500" spc="-1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500" spc="-1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130" dirty="0">
                <a:solidFill>
                  <a:srgbClr val="001F5F"/>
                </a:solidFill>
                <a:latin typeface="Arial"/>
                <a:cs typeface="Arial"/>
              </a:rPr>
              <a:t>places</a:t>
            </a:r>
            <a:r>
              <a:rPr sz="1500" spc="-1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sz="1500" spc="-1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85" dirty="0">
                <a:solidFill>
                  <a:srgbClr val="001F5F"/>
                </a:solidFill>
                <a:latin typeface="Arial"/>
                <a:cs typeface="Arial"/>
              </a:rPr>
              <a:t>agricultural  </a:t>
            </a:r>
            <a:r>
              <a:rPr sz="1500" spc="-70" dirty="0">
                <a:solidFill>
                  <a:srgbClr val="001F5F"/>
                </a:solidFill>
                <a:latin typeface="Arial"/>
                <a:cs typeface="Arial"/>
              </a:rPr>
              <a:t>origin </a:t>
            </a:r>
            <a:r>
              <a:rPr sz="1500" spc="-105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1500" spc="-5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non-centre </a:t>
            </a:r>
            <a:r>
              <a:rPr sz="1500" spc="-100" dirty="0">
                <a:solidFill>
                  <a:srgbClr val="001F5F"/>
                </a:solidFill>
                <a:latin typeface="Arial"/>
                <a:cs typeface="Arial"/>
              </a:rPr>
              <a:t>is </a:t>
            </a:r>
            <a:r>
              <a:rPr sz="1500" spc="-5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500" spc="-110" dirty="0">
                <a:solidFill>
                  <a:srgbClr val="001F5F"/>
                </a:solidFill>
                <a:latin typeface="Arial"/>
                <a:cs typeface="Arial"/>
              </a:rPr>
              <a:t>place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where </a:t>
            </a:r>
            <a:r>
              <a:rPr sz="1500" spc="-5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500" spc="-90" dirty="0">
                <a:solidFill>
                  <a:srgbClr val="001F5F"/>
                </a:solidFill>
                <a:latin typeface="Arial"/>
                <a:cs typeface="Arial"/>
              </a:rPr>
              <a:t>crop  </a:t>
            </a:r>
            <a:r>
              <a:rPr sz="1500" spc="-135" dirty="0">
                <a:solidFill>
                  <a:srgbClr val="001F5F"/>
                </a:solidFill>
                <a:latin typeface="Arial"/>
                <a:cs typeface="Arial"/>
              </a:rPr>
              <a:t>was</a:t>
            </a:r>
            <a:r>
              <a:rPr sz="1500" spc="-1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80" dirty="0">
                <a:solidFill>
                  <a:srgbClr val="001F5F"/>
                </a:solidFill>
                <a:latin typeface="Arial"/>
                <a:cs typeface="Arial"/>
              </a:rPr>
              <a:t>introduced</a:t>
            </a:r>
            <a:r>
              <a:rPr sz="1500" spc="-2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105" dirty="0">
                <a:solidFill>
                  <a:srgbClr val="001F5F"/>
                </a:solidFill>
                <a:latin typeface="Arial"/>
                <a:cs typeface="Arial"/>
              </a:rPr>
              <a:t>and</a:t>
            </a:r>
            <a:r>
              <a:rPr sz="1500" spc="-1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500" spc="-114" dirty="0">
                <a:solidFill>
                  <a:srgbClr val="001F5F"/>
                </a:solidFill>
                <a:latin typeface="Arial"/>
                <a:cs typeface="Arial"/>
              </a:rPr>
              <a:t>spread.</a:t>
            </a:r>
            <a:endParaRPr sz="15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12596" y="2922524"/>
            <a:ext cx="2279650" cy="95313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 indent="175260">
              <a:lnSpc>
                <a:spcPts val="3460"/>
              </a:lnSpc>
              <a:spcBef>
                <a:spcPts val="535"/>
              </a:spcBef>
            </a:pPr>
            <a:r>
              <a:rPr sz="3200" spc="-210" dirty="0">
                <a:solidFill>
                  <a:srgbClr val="001F5F"/>
                </a:solidFill>
                <a:latin typeface="Trebuchet MS"/>
                <a:cs typeface="Trebuchet MS"/>
              </a:rPr>
              <a:t>HISTORY </a:t>
            </a:r>
            <a:r>
              <a:rPr sz="3200" spc="-155" dirty="0">
                <a:solidFill>
                  <a:srgbClr val="001F5F"/>
                </a:solidFill>
                <a:latin typeface="Trebuchet MS"/>
                <a:cs typeface="Trebuchet MS"/>
              </a:rPr>
              <a:t>OF  </a:t>
            </a:r>
            <a:r>
              <a:rPr sz="3200" spc="-12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3200" spc="-190" dirty="0">
                <a:solidFill>
                  <a:srgbClr val="FFFFFF"/>
                </a:solidFill>
                <a:latin typeface="Trebuchet MS"/>
                <a:cs typeface="Trebuchet MS"/>
              </a:rPr>
              <a:t>GR</a:t>
            </a:r>
            <a:r>
              <a:rPr sz="3200" spc="-12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200" spc="-225" dirty="0">
                <a:solidFill>
                  <a:srgbClr val="FFFFFF"/>
                </a:solidFill>
                <a:latin typeface="Trebuchet MS"/>
                <a:cs typeface="Trebuchet MS"/>
              </a:rPr>
              <a:t>C</a:t>
            </a:r>
            <a:r>
              <a:rPr sz="3200" spc="-75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3200" spc="-560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3200" spc="-34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200" spc="-75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3200" spc="-19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3200" spc="-15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endParaRPr sz="3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5591" y="3482340"/>
            <a:ext cx="4814570" cy="490855"/>
          </a:xfrm>
          <a:custGeom>
            <a:avLst/>
            <a:gdLst/>
            <a:ahLst/>
            <a:cxnLst/>
            <a:rect l="l" t="t" r="r" b="b"/>
            <a:pathLst>
              <a:path w="4814570" h="490854">
                <a:moveTo>
                  <a:pt x="0" y="490728"/>
                </a:moveTo>
                <a:lnTo>
                  <a:pt x="4814316" y="490728"/>
                </a:lnTo>
                <a:lnTo>
                  <a:pt x="4814316" y="0"/>
                </a:lnTo>
                <a:lnTo>
                  <a:pt x="0" y="0"/>
                </a:lnTo>
                <a:lnTo>
                  <a:pt x="0" y="490728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5591" y="3970020"/>
            <a:ext cx="4814570" cy="483234"/>
          </a:xfrm>
          <a:custGeom>
            <a:avLst/>
            <a:gdLst/>
            <a:ahLst/>
            <a:cxnLst/>
            <a:rect l="l" t="t" r="r" b="b"/>
            <a:pathLst>
              <a:path w="4814570" h="483235">
                <a:moveTo>
                  <a:pt x="0" y="483107"/>
                </a:moveTo>
                <a:lnTo>
                  <a:pt x="4814316" y="483107"/>
                </a:lnTo>
                <a:lnTo>
                  <a:pt x="4814316" y="0"/>
                </a:lnTo>
                <a:lnTo>
                  <a:pt x="0" y="0"/>
                </a:lnTo>
                <a:lnTo>
                  <a:pt x="0" y="48310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5591" y="4453128"/>
            <a:ext cx="4814570" cy="774700"/>
          </a:xfrm>
          <a:custGeom>
            <a:avLst/>
            <a:gdLst/>
            <a:ahLst/>
            <a:cxnLst/>
            <a:rect l="l" t="t" r="r" b="b"/>
            <a:pathLst>
              <a:path w="4814570" h="774700">
                <a:moveTo>
                  <a:pt x="0" y="774192"/>
                </a:moveTo>
                <a:lnTo>
                  <a:pt x="4814316" y="774192"/>
                </a:lnTo>
                <a:lnTo>
                  <a:pt x="4814316" y="0"/>
                </a:lnTo>
                <a:lnTo>
                  <a:pt x="0" y="0"/>
                </a:lnTo>
                <a:lnTo>
                  <a:pt x="0" y="774192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5591" y="5227320"/>
            <a:ext cx="4814570" cy="317500"/>
          </a:xfrm>
          <a:custGeom>
            <a:avLst/>
            <a:gdLst/>
            <a:ahLst/>
            <a:cxnLst/>
            <a:rect l="l" t="t" r="r" b="b"/>
            <a:pathLst>
              <a:path w="4814570" h="317500">
                <a:moveTo>
                  <a:pt x="0" y="316991"/>
                </a:moveTo>
                <a:lnTo>
                  <a:pt x="4814316" y="316991"/>
                </a:lnTo>
                <a:lnTo>
                  <a:pt x="4814316" y="0"/>
                </a:lnTo>
                <a:lnTo>
                  <a:pt x="0" y="0"/>
                </a:lnTo>
                <a:lnTo>
                  <a:pt x="0" y="316991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5591" y="5544311"/>
            <a:ext cx="4814570" cy="262255"/>
          </a:xfrm>
          <a:custGeom>
            <a:avLst/>
            <a:gdLst/>
            <a:ahLst/>
            <a:cxnLst/>
            <a:rect l="l" t="t" r="r" b="b"/>
            <a:pathLst>
              <a:path w="4814570" h="262254">
                <a:moveTo>
                  <a:pt x="0" y="262128"/>
                </a:moveTo>
                <a:lnTo>
                  <a:pt x="4814316" y="262128"/>
                </a:lnTo>
                <a:lnTo>
                  <a:pt x="4814316" y="0"/>
                </a:lnTo>
                <a:lnTo>
                  <a:pt x="0" y="0"/>
                </a:lnTo>
                <a:lnTo>
                  <a:pt x="0" y="262128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5591" y="5806440"/>
            <a:ext cx="4814570" cy="716280"/>
          </a:xfrm>
          <a:custGeom>
            <a:avLst/>
            <a:gdLst/>
            <a:ahLst/>
            <a:cxnLst/>
            <a:rect l="l" t="t" r="r" b="b"/>
            <a:pathLst>
              <a:path w="4814570" h="716279">
                <a:moveTo>
                  <a:pt x="0" y="716280"/>
                </a:moveTo>
                <a:lnTo>
                  <a:pt x="4814316" y="716280"/>
                </a:lnTo>
                <a:lnTo>
                  <a:pt x="4814316" y="0"/>
                </a:lnTo>
                <a:lnTo>
                  <a:pt x="0" y="0"/>
                </a:lnTo>
                <a:lnTo>
                  <a:pt x="0" y="71628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5591" y="1604772"/>
            <a:ext cx="4814570" cy="584200"/>
          </a:xfrm>
          <a:custGeom>
            <a:avLst/>
            <a:gdLst/>
            <a:ahLst/>
            <a:cxnLst/>
            <a:rect l="l" t="t" r="r" b="b"/>
            <a:pathLst>
              <a:path w="4814570" h="584200">
                <a:moveTo>
                  <a:pt x="0" y="583691"/>
                </a:moveTo>
                <a:lnTo>
                  <a:pt x="4814316" y="583691"/>
                </a:lnTo>
                <a:lnTo>
                  <a:pt x="4814316" y="0"/>
                </a:lnTo>
                <a:lnTo>
                  <a:pt x="0" y="0"/>
                </a:lnTo>
                <a:lnTo>
                  <a:pt x="0" y="583691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5591" y="2988564"/>
            <a:ext cx="4814570" cy="497205"/>
          </a:xfrm>
          <a:custGeom>
            <a:avLst/>
            <a:gdLst/>
            <a:ahLst/>
            <a:cxnLst/>
            <a:rect l="l" t="t" r="r" b="b"/>
            <a:pathLst>
              <a:path w="4814570" h="497204">
                <a:moveTo>
                  <a:pt x="0" y="496824"/>
                </a:moveTo>
                <a:lnTo>
                  <a:pt x="4814316" y="496824"/>
                </a:lnTo>
                <a:lnTo>
                  <a:pt x="4814316" y="0"/>
                </a:lnTo>
                <a:lnTo>
                  <a:pt x="0" y="0"/>
                </a:lnTo>
                <a:lnTo>
                  <a:pt x="0" y="4968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5591" y="2688335"/>
            <a:ext cx="4814570" cy="300355"/>
          </a:xfrm>
          <a:custGeom>
            <a:avLst/>
            <a:gdLst/>
            <a:ahLst/>
            <a:cxnLst/>
            <a:rect l="l" t="t" r="r" b="b"/>
            <a:pathLst>
              <a:path w="4814570" h="300355">
                <a:moveTo>
                  <a:pt x="0" y="300227"/>
                </a:moveTo>
                <a:lnTo>
                  <a:pt x="4814316" y="300227"/>
                </a:lnTo>
                <a:lnTo>
                  <a:pt x="4814316" y="0"/>
                </a:lnTo>
                <a:lnTo>
                  <a:pt x="0" y="0"/>
                </a:lnTo>
                <a:lnTo>
                  <a:pt x="0" y="300227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5591" y="2188464"/>
            <a:ext cx="4814570" cy="500380"/>
          </a:xfrm>
          <a:custGeom>
            <a:avLst/>
            <a:gdLst/>
            <a:ahLst/>
            <a:cxnLst/>
            <a:rect l="l" t="t" r="r" b="b"/>
            <a:pathLst>
              <a:path w="4814570" h="500380">
                <a:moveTo>
                  <a:pt x="0" y="499872"/>
                </a:moveTo>
                <a:lnTo>
                  <a:pt x="4814316" y="499872"/>
                </a:lnTo>
                <a:lnTo>
                  <a:pt x="4814316" y="0"/>
                </a:lnTo>
                <a:lnTo>
                  <a:pt x="0" y="0"/>
                </a:lnTo>
                <a:lnTo>
                  <a:pt x="0" y="49987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409" dirty="0"/>
              <a:t>Economic</a:t>
            </a:r>
          </a:p>
        </p:txBody>
      </p:sp>
      <p:sp>
        <p:nvSpPr>
          <p:cNvPr id="17" name="object 17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936235" y="987501"/>
            <a:ext cx="7251065" cy="477151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5591" y="1104900"/>
            <a:ext cx="4814570" cy="500380"/>
          </a:xfrm>
          <a:custGeom>
            <a:avLst/>
            <a:gdLst/>
            <a:ahLst/>
            <a:cxnLst/>
            <a:rect l="l" t="t" r="r" b="b"/>
            <a:pathLst>
              <a:path w="4814570" h="500380">
                <a:moveTo>
                  <a:pt x="0" y="499872"/>
                </a:moveTo>
                <a:lnTo>
                  <a:pt x="4814316" y="499872"/>
                </a:lnTo>
                <a:lnTo>
                  <a:pt x="4814316" y="0"/>
                </a:lnTo>
                <a:lnTo>
                  <a:pt x="0" y="0"/>
                </a:lnTo>
                <a:lnTo>
                  <a:pt x="0" y="49987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586608" y="1112011"/>
            <a:ext cx="26936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Foxtail </a:t>
            </a:r>
            <a:r>
              <a:rPr sz="1600" spc="-15" dirty="0">
                <a:solidFill>
                  <a:srgbClr val="001F5F"/>
                </a:solidFill>
                <a:latin typeface="Arial"/>
                <a:cs typeface="Arial"/>
              </a:rPr>
              <a:t>millet, </a:t>
            </a:r>
            <a:r>
              <a:rPr sz="1600" spc="-90" dirty="0">
                <a:solidFill>
                  <a:srgbClr val="001F5F"/>
                </a:solidFill>
                <a:latin typeface="Arial"/>
                <a:cs typeface="Arial"/>
              </a:rPr>
              <a:t>soybean,</a:t>
            </a:r>
            <a:r>
              <a:rPr sz="1600" spc="-1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bamboo,  </a:t>
            </a:r>
            <a:r>
              <a:rPr sz="1600" spc="-45" dirty="0">
                <a:solidFill>
                  <a:srgbClr val="001F5F"/>
                </a:solidFill>
                <a:latin typeface="Arial"/>
                <a:cs typeface="Arial"/>
              </a:rPr>
              <a:t>onion,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crucifers.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86608" y="1625599"/>
            <a:ext cx="26777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Rice, </a:t>
            </a:r>
            <a:r>
              <a:rPr sz="1600" spc="-100" dirty="0">
                <a:solidFill>
                  <a:srgbClr val="001F5F"/>
                </a:solidFill>
                <a:latin typeface="Arial"/>
                <a:cs typeface="Arial"/>
              </a:rPr>
              <a:t>sugarcane,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mango,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orange,  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eggplant,</a:t>
            </a: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 sesame.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86608" y="2137359"/>
            <a:ext cx="18846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Rice,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banana,</a:t>
            </a: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coconut,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clove </a:t>
            </a:r>
            <a:r>
              <a:rPr sz="1600" spc="-50" dirty="0">
                <a:solidFill>
                  <a:srgbClr val="001F5F"/>
                </a:solidFill>
                <a:latin typeface="Arial"/>
                <a:cs typeface="Arial"/>
              </a:rPr>
              <a:t>,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hemp.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86608" y="2651505"/>
            <a:ext cx="25336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Wheat,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pea, 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hemp, </a:t>
            </a:r>
            <a:r>
              <a:rPr sz="1600" spc="-25" dirty="0">
                <a:solidFill>
                  <a:srgbClr val="001F5F"/>
                </a:solidFill>
                <a:latin typeface="Arial"/>
                <a:cs typeface="Arial"/>
              </a:rPr>
              <a:t>cotton</a:t>
            </a:r>
            <a:r>
              <a:rPr sz="1600" spc="-1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etc.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586608" y="2921254"/>
            <a:ext cx="24491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Wheat, rye,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many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subtropical 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1600" spc="-35" dirty="0">
                <a:solidFill>
                  <a:srgbClr val="001F5F"/>
                </a:solidFill>
                <a:latin typeface="Arial"/>
                <a:cs typeface="Arial"/>
              </a:rPr>
              <a:t>tropical</a:t>
            </a:r>
            <a:r>
              <a:rPr sz="1600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001F5F"/>
                </a:solidFill>
                <a:latin typeface="Arial"/>
                <a:cs typeface="Arial"/>
              </a:rPr>
              <a:t>fruits.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86608" y="3433317"/>
            <a:ext cx="24085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Olive,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vegetables, </a:t>
            </a:r>
            <a:r>
              <a:rPr sz="1600" spc="-15" dirty="0">
                <a:solidFill>
                  <a:srgbClr val="001F5F"/>
                </a:solidFill>
                <a:latin typeface="Arial"/>
                <a:cs typeface="Arial"/>
              </a:rPr>
              <a:t>oil</a:t>
            </a:r>
            <a:r>
              <a:rPr sz="1600" spc="-1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001F5F"/>
                </a:solidFill>
                <a:latin typeface="Arial"/>
                <a:cs typeface="Arial"/>
              </a:rPr>
              <a:t>yielding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plants,</a:t>
            </a: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wheats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57834" y="3947286"/>
            <a:ext cx="1420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8940" marR="5080" indent="-396240">
              <a:lnSpc>
                <a:spcPct val="100000"/>
              </a:lnSpc>
              <a:spcBef>
                <a:spcPts val="95"/>
              </a:spcBef>
              <a:tabLst>
                <a:tab pos="408305" algn="l"/>
              </a:tabLst>
            </a:pP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6	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Ethiopia 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(A</a:t>
            </a:r>
            <a:r>
              <a:rPr sz="1600" spc="-105" dirty="0">
                <a:solidFill>
                  <a:srgbClr val="001F5F"/>
                </a:solidFill>
                <a:latin typeface="Arial"/>
                <a:cs typeface="Arial"/>
              </a:rPr>
              <a:t>b</a:t>
            </a:r>
            <a:r>
              <a:rPr sz="1600" spc="-95" dirty="0">
                <a:solidFill>
                  <a:srgbClr val="001F5F"/>
                </a:solidFill>
                <a:latin typeface="Arial"/>
                <a:cs typeface="Arial"/>
              </a:rPr>
              <a:t>y</a:t>
            </a:r>
            <a:r>
              <a:rPr sz="1600" spc="-145" dirty="0">
                <a:solidFill>
                  <a:srgbClr val="001F5F"/>
                </a:solidFill>
                <a:latin typeface="Arial"/>
                <a:cs typeface="Arial"/>
              </a:rPr>
              <a:t>ss</a:t>
            </a:r>
            <a:r>
              <a:rPr sz="1600" spc="-65" dirty="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sz="1600" spc="-35" dirty="0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sz="1600" spc="-15" dirty="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sz="1600" spc="-90" dirty="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sz="1600" spc="-50" dirty="0">
                <a:solidFill>
                  <a:srgbClr val="001F5F"/>
                </a:solidFill>
                <a:latin typeface="Arial"/>
                <a:cs typeface="Arial"/>
              </a:rPr>
              <a:t>)</a:t>
            </a:r>
            <a:endParaRPr sz="16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86608" y="3947286"/>
            <a:ext cx="25228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Wheat, </a:t>
            </a: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barley, </a:t>
            </a:r>
            <a:r>
              <a:rPr sz="1600" spc="-114" dirty="0">
                <a:solidFill>
                  <a:srgbClr val="001F5F"/>
                </a:solidFill>
                <a:latin typeface="Arial"/>
                <a:cs typeface="Arial"/>
              </a:rPr>
              <a:t>sesame,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castor,  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coffee.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626232" y="4460875"/>
            <a:ext cx="26346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Maize,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bean,</a:t>
            </a:r>
            <a:r>
              <a:rPr sz="160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sweet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35" dirty="0">
                <a:solidFill>
                  <a:srgbClr val="001F5F"/>
                </a:solidFill>
                <a:latin typeface="Arial"/>
                <a:cs typeface="Arial"/>
              </a:rPr>
              <a:t>potato, </a:t>
            </a:r>
            <a:r>
              <a:rPr sz="1600" spc="-95" dirty="0">
                <a:solidFill>
                  <a:srgbClr val="001F5F"/>
                </a:solidFill>
                <a:latin typeface="Arial"/>
                <a:cs typeface="Arial"/>
              </a:rPr>
              <a:t>papaya, </a:t>
            </a:r>
            <a:r>
              <a:rPr sz="1600" spc="-105" dirty="0">
                <a:solidFill>
                  <a:srgbClr val="001F5F"/>
                </a:solidFill>
                <a:latin typeface="Arial"/>
                <a:cs typeface="Arial"/>
              </a:rPr>
              <a:t>guava,</a:t>
            </a:r>
            <a:r>
              <a:rPr sz="1600" spc="-1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tobacco.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57834" y="4432463"/>
            <a:ext cx="1859280" cy="78486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ct val="106400"/>
              </a:lnSpc>
              <a:spcBef>
                <a:spcPts val="195"/>
              </a:spcBef>
              <a:tabLst>
                <a:tab pos="408305" algn="l"/>
              </a:tabLst>
            </a:pP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7	</a:t>
            </a: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Mesoamerica  </a:t>
            </a:r>
            <a:r>
              <a:rPr sz="1400" spc="-65" dirty="0">
                <a:solidFill>
                  <a:srgbClr val="001F5F"/>
                </a:solidFill>
                <a:latin typeface="Arial"/>
                <a:cs typeface="Arial"/>
              </a:rPr>
              <a:t>(South Mexican </a:t>
            </a:r>
            <a:r>
              <a:rPr sz="1400" spc="20" dirty="0">
                <a:solidFill>
                  <a:srgbClr val="001F5F"/>
                </a:solidFill>
                <a:latin typeface="Arial"/>
                <a:cs typeface="Arial"/>
              </a:rPr>
              <a:t>&amp;  </a:t>
            </a:r>
            <a:r>
              <a:rPr sz="1400" spc="-65" dirty="0">
                <a:solidFill>
                  <a:srgbClr val="001F5F"/>
                </a:solidFill>
                <a:latin typeface="Arial"/>
                <a:cs typeface="Arial"/>
              </a:rPr>
              <a:t>Central American</a:t>
            </a:r>
            <a:r>
              <a:rPr sz="1400" spc="-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001F5F"/>
                </a:solidFill>
                <a:latin typeface="Arial"/>
                <a:cs typeface="Arial"/>
              </a:rPr>
              <a:t>Centre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)</a:t>
            </a:r>
            <a:endParaRPr sz="16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7834" y="5189982"/>
            <a:ext cx="3449954" cy="565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700"/>
              </a:lnSpc>
              <a:spcBef>
                <a:spcPts val="100"/>
              </a:spcBef>
              <a:tabLst>
                <a:tab pos="408305" algn="l"/>
                <a:tab pos="1840864" algn="l"/>
                <a:tab pos="2298065" algn="l"/>
              </a:tabLst>
            </a:pP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8	South</a:t>
            </a:r>
            <a:r>
              <a:rPr sz="16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America	</a:t>
            </a:r>
            <a:r>
              <a:rPr sz="1600" spc="-95" dirty="0">
                <a:solidFill>
                  <a:srgbClr val="001F5F"/>
                </a:solidFill>
                <a:latin typeface="Arial"/>
                <a:cs typeface="Arial"/>
              </a:rPr>
              <a:t>Tomato,</a:t>
            </a:r>
            <a:r>
              <a:rPr sz="160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pine-apple 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8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30" dirty="0">
                <a:solidFill>
                  <a:srgbClr val="001F5F"/>
                </a:solidFill>
                <a:latin typeface="Arial"/>
                <a:cs typeface="Arial"/>
              </a:rPr>
              <a:t>a	</a:t>
            </a:r>
            <a:r>
              <a:rPr sz="1600" spc="-12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16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Chiloe</a:t>
            </a:r>
            <a:r>
              <a:rPr sz="16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Centre	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Potato</a:t>
            </a:r>
            <a:endParaRPr sz="16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57834" y="5756554"/>
            <a:ext cx="15798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08305" algn="l"/>
              </a:tabLst>
            </a:pP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8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b	</a:t>
            </a:r>
            <a:r>
              <a:rPr sz="1600" spc="-12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Brazilian</a:t>
            </a:r>
            <a:r>
              <a:rPr sz="1600" spc="-1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45" dirty="0">
                <a:solidFill>
                  <a:srgbClr val="001F5F"/>
                </a:solidFill>
                <a:latin typeface="Arial"/>
                <a:cs typeface="Arial"/>
              </a:rPr>
              <a:t>-</a:t>
            </a:r>
            <a:endParaRPr sz="16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586608" y="5756554"/>
            <a:ext cx="27400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120" dirty="0">
                <a:solidFill>
                  <a:srgbClr val="001F5F"/>
                </a:solidFill>
                <a:latin typeface="Arial"/>
                <a:cs typeface="Arial"/>
              </a:rPr>
              <a:t>Paraguayan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Centre </a:t>
            </a: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Groundnut,  </a:t>
            </a:r>
            <a:r>
              <a:rPr sz="1600" spc="-105" dirty="0">
                <a:solidFill>
                  <a:srgbClr val="001F5F"/>
                </a:solidFill>
                <a:latin typeface="Arial"/>
                <a:cs typeface="Arial"/>
              </a:rPr>
              <a:t>cashew </a:t>
            </a:r>
            <a:r>
              <a:rPr sz="1600" spc="-20" dirty="0">
                <a:solidFill>
                  <a:srgbClr val="001F5F"/>
                </a:solidFill>
                <a:latin typeface="Arial"/>
                <a:cs typeface="Arial"/>
              </a:rPr>
              <a:t>nut, </a:t>
            </a:r>
            <a:r>
              <a:rPr sz="1600" spc="-50" dirty="0">
                <a:solidFill>
                  <a:srgbClr val="001F5F"/>
                </a:solidFill>
                <a:latin typeface="Arial"/>
                <a:cs typeface="Arial"/>
              </a:rPr>
              <a:t>pine 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apple,</a:t>
            </a:r>
            <a:r>
              <a:rPr sz="1600" spc="-20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80" dirty="0">
                <a:solidFill>
                  <a:srgbClr val="001F5F"/>
                </a:solidFill>
                <a:latin typeface="Arial"/>
                <a:cs typeface="Arial"/>
              </a:rPr>
              <a:t>peppers,  </a:t>
            </a:r>
            <a:r>
              <a:rPr sz="1600" spc="-60" dirty="0">
                <a:solidFill>
                  <a:srgbClr val="001F5F"/>
                </a:solidFill>
                <a:latin typeface="Arial"/>
                <a:cs typeface="Arial"/>
              </a:rPr>
              <a:t>rubber.</a:t>
            </a:r>
            <a:endParaRPr sz="16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45591" y="501395"/>
            <a:ext cx="4814570" cy="603885"/>
          </a:xfrm>
          <a:custGeom>
            <a:avLst/>
            <a:gdLst/>
            <a:ahLst/>
            <a:cxnLst/>
            <a:rect l="l" t="t" r="r" b="b"/>
            <a:pathLst>
              <a:path w="4814570" h="603885">
                <a:moveTo>
                  <a:pt x="0" y="603503"/>
                </a:moveTo>
                <a:lnTo>
                  <a:pt x="4814316" y="603503"/>
                </a:lnTo>
                <a:lnTo>
                  <a:pt x="4814316" y="0"/>
                </a:lnTo>
                <a:lnTo>
                  <a:pt x="0" y="0"/>
                </a:lnTo>
                <a:lnTo>
                  <a:pt x="0" y="603503"/>
                </a:lnTo>
                <a:close/>
              </a:path>
            </a:pathLst>
          </a:custGeom>
          <a:solidFill>
            <a:srgbClr val="BCD6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757834" y="523112"/>
            <a:ext cx="1675130" cy="3179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3980">
              <a:lnSpc>
                <a:spcPct val="100000"/>
              </a:lnSpc>
              <a:spcBef>
                <a:spcPts val="95"/>
              </a:spcBef>
            </a:pPr>
            <a:r>
              <a:rPr sz="1600" b="1" spc="-100" dirty="0">
                <a:solidFill>
                  <a:srgbClr val="001F5F"/>
                </a:solidFill>
                <a:latin typeface="Trebuchet MS"/>
                <a:cs typeface="Trebuchet MS"/>
              </a:rPr>
              <a:t>Vavilov’s </a:t>
            </a:r>
            <a:r>
              <a:rPr sz="1600" b="1" spc="-120" dirty="0">
                <a:solidFill>
                  <a:srgbClr val="001F5F"/>
                </a:solidFill>
                <a:latin typeface="Trebuchet MS"/>
                <a:cs typeface="Trebuchet MS"/>
              </a:rPr>
              <a:t>Centre</a:t>
            </a:r>
            <a:r>
              <a:rPr sz="1600" b="1" spc="-2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spc="-70" dirty="0">
                <a:solidFill>
                  <a:srgbClr val="001F5F"/>
                </a:solidFill>
                <a:latin typeface="Trebuchet MS"/>
                <a:cs typeface="Trebuchet MS"/>
              </a:rPr>
              <a:t>of  </a:t>
            </a:r>
            <a:r>
              <a:rPr sz="1600" b="1" spc="-105" dirty="0">
                <a:solidFill>
                  <a:srgbClr val="001F5F"/>
                </a:solidFill>
                <a:latin typeface="Trebuchet MS"/>
                <a:cs typeface="Trebuchet MS"/>
              </a:rPr>
              <a:t>Crop</a:t>
            </a:r>
            <a:r>
              <a:rPr sz="1600" b="1" spc="-10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spc="-85" dirty="0">
                <a:solidFill>
                  <a:srgbClr val="001F5F"/>
                </a:solidFill>
                <a:latin typeface="Trebuchet MS"/>
                <a:cs typeface="Trebuchet MS"/>
              </a:rPr>
              <a:t>Origin</a:t>
            </a:r>
            <a:endParaRPr sz="1600">
              <a:latin typeface="Trebuchet MS"/>
              <a:cs typeface="Trebuchet MS"/>
            </a:endParaRPr>
          </a:p>
          <a:p>
            <a:pPr marL="408940" indent="-396240">
              <a:lnSpc>
                <a:spcPct val="100000"/>
              </a:lnSpc>
              <a:spcBef>
                <a:spcPts val="795"/>
              </a:spcBef>
              <a:buAutoNum type="arabicPlain"/>
              <a:tabLst>
                <a:tab pos="408305" algn="l"/>
                <a:tab pos="408940" algn="l"/>
              </a:tabLst>
            </a:pPr>
            <a:r>
              <a:rPr sz="1600" spc="-110" dirty="0">
                <a:solidFill>
                  <a:srgbClr val="001F5F"/>
                </a:solidFill>
                <a:latin typeface="Arial"/>
                <a:cs typeface="Arial"/>
              </a:rPr>
              <a:t>China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01F5F"/>
              </a:buClr>
              <a:buFont typeface="Arial"/>
              <a:buAutoNum type="arabicPlain"/>
            </a:pPr>
            <a:endParaRPr sz="1800">
              <a:latin typeface="Times New Roman"/>
              <a:cs typeface="Times New Roman"/>
            </a:endParaRPr>
          </a:p>
          <a:p>
            <a:pPr marL="408940" indent="-396240">
              <a:lnSpc>
                <a:spcPct val="100000"/>
              </a:lnSpc>
              <a:buAutoNum type="arabicPlain"/>
              <a:tabLst>
                <a:tab pos="408305" algn="l"/>
                <a:tab pos="408940" algn="l"/>
              </a:tabLst>
            </a:pPr>
            <a:r>
              <a:rPr sz="1600" spc="-55" dirty="0">
                <a:solidFill>
                  <a:srgbClr val="001F5F"/>
                </a:solidFill>
                <a:latin typeface="Arial"/>
                <a:cs typeface="Arial"/>
              </a:rPr>
              <a:t>India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00">
              <a:latin typeface="Times New Roman"/>
              <a:cs typeface="Times New Roman"/>
            </a:endParaRPr>
          </a:p>
          <a:p>
            <a:pPr marL="161290" indent="-148590">
              <a:lnSpc>
                <a:spcPct val="100000"/>
              </a:lnSpc>
              <a:spcBef>
                <a:spcPts val="5"/>
              </a:spcBef>
              <a:buAutoNum type="arabicPlain" startAt="2"/>
              <a:tabLst>
                <a:tab pos="161925" algn="l"/>
                <a:tab pos="408305" algn="l"/>
              </a:tabLst>
            </a:pPr>
            <a:r>
              <a:rPr sz="1600" spc="-125" dirty="0">
                <a:solidFill>
                  <a:srgbClr val="001F5F"/>
                </a:solidFill>
                <a:latin typeface="Arial"/>
                <a:cs typeface="Arial"/>
              </a:rPr>
              <a:t>a	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South </a:t>
            </a:r>
            <a:r>
              <a:rPr sz="1600" spc="-135" dirty="0">
                <a:solidFill>
                  <a:srgbClr val="001F5F"/>
                </a:solidFill>
                <a:latin typeface="Arial"/>
                <a:cs typeface="Arial"/>
              </a:rPr>
              <a:t>East</a:t>
            </a:r>
            <a:r>
              <a:rPr sz="1600" spc="-1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10" dirty="0">
                <a:solidFill>
                  <a:srgbClr val="001F5F"/>
                </a:solidFill>
                <a:latin typeface="Arial"/>
                <a:cs typeface="Arial"/>
              </a:rPr>
              <a:t>Asia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01F5F"/>
              </a:buClr>
              <a:buFont typeface="Arial"/>
              <a:buAutoNum type="arabicPlain" startAt="2"/>
            </a:pPr>
            <a:endParaRPr sz="1800">
              <a:latin typeface="Times New Roman"/>
              <a:cs typeface="Times New Roman"/>
            </a:endParaRPr>
          </a:p>
          <a:p>
            <a:pPr marL="408940" indent="-396240">
              <a:lnSpc>
                <a:spcPct val="100000"/>
              </a:lnSpc>
              <a:buAutoNum type="arabicPlain" startAt="2"/>
              <a:tabLst>
                <a:tab pos="408305" algn="l"/>
                <a:tab pos="408940" algn="l"/>
              </a:tabLst>
            </a:pPr>
            <a:r>
              <a:rPr sz="1600" spc="-75" dirty="0">
                <a:solidFill>
                  <a:srgbClr val="001F5F"/>
                </a:solidFill>
                <a:latin typeface="Arial"/>
                <a:cs typeface="Arial"/>
              </a:rPr>
              <a:t>Central</a:t>
            </a:r>
            <a:r>
              <a:rPr sz="1600" spc="-1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35" dirty="0">
                <a:solidFill>
                  <a:srgbClr val="001F5F"/>
                </a:solidFill>
                <a:latin typeface="Arial"/>
                <a:cs typeface="Arial"/>
              </a:rPr>
              <a:t>East</a:t>
            </a:r>
            <a:endParaRPr sz="1600">
              <a:latin typeface="Arial"/>
              <a:cs typeface="Arial"/>
            </a:endParaRPr>
          </a:p>
          <a:p>
            <a:pPr marL="408940" indent="-396240">
              <a:lnSpc>
                <a:spcPct val="100000"/>
              </a:lnSpc>
              <a:spcBef>
                <a:spcPts val="204"/>
              </a:spcBef>
              <a:buAutoNum type="arabicPlain" startAt="2"/>
              <a:tabLst>
                <a:tab pos="408305" algn="l"/>
                <a:tab pos="408940" algn="l"/>
              </a:tabLst>
            </a:pPr>
            <a:r>
              <a:rPr sz="1600" spc="-12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1600" spc="-85" dirty="0">
                <a:solidFill>
                  <a:srgbClr val="001F5F"/>
                </a:solidFill>
                <a:latin typeface="Arial"/>
                <a:cs typeface="Arial"/>
              </a:rPr>
              <a:t>Near</a:t>
            </a:r>
            <a:r>
              <a:rPr sz="1600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600" spc="-135" dirty="0">
                <a:solidFill>
                  <a:srgbClr val="001F5F"/>
                </a:solidFill>
                <a:latin typeface="Arial"/>
                <a:cs typeface="Arial"/>
              </a:rPr>
              <a:t>East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01F5F"/>
              </a:buClr>
              <a:buFont typeface="Arial"/>
              <a:buAutoNum type="arabicPlain" startAt="2"/>
            </a:pPr>
            <a:endParaRPr sz="1800">
              <a:latin typeface="Times New Roman"/>
              <a:cs typeface="Times New Roman"/>
            </a:endParaRPr>
          </a:p>
          <a:p>
            <a:pPr marL="408940" indent="-396240">
              <a:lnSpc>
                <a:spcPct val="100000"/>
              </a:lnSpc>
              <a:buAutoNum type="arabicPlain" startAt="2"/>
              <a:tabLst>
                <a:tab pos="408305" algn="l"/>
                <a:tab pos="408940" algn="l"/>
              </a:tabLst>
            </a:pPr>
            <a:r>
              <a:rPr sz="1600" spc="-45" dirty="0">
                <a:solidFill>
                  <a:srgbClr val="001F5F"/>
                </a:solidFill>
                <a:latin typeface="Arial"/>
                <a:cs typeface="Arial"/>
              </a:rPr>
              <a:t>Mediterranean</a:t>
            </a:r>
            <a:endParaRPr sz="16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586608" y="766953"/>
            <a:ext cx="16941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0" dirty="0">
                <a:solidFill>
                  <a:srgbClr val="001F5F"/>
                </a:solidFill>
                <a:latin typeface="Trebuchet MS"/>
                <a:cs typeface="Trebuchet MS"/>
              </a:rPr>
              <a:t>Crops</a:t>
            </a:r>
            <a:r>
              <a:rPr sz="1600" b="1" spc="-11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spc="-95" dirty="0">
                <a:solidFill>
                  <a:srgbClr val="001F5F"/>
                </a:solidFill>
                <a:latin typeface="Trebuchet MS"/>
                <a:cs typeface="Trebuchet MS"/>
              </a:rPr>
              <a:t>domesticated</a:t>
            </a:r>
            <a:endParaRPr sz="16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02283" y="2019680"/>
            <a:ext cx="8062595" cy="138239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355600" marR="5080" indent="-342900">
              <a:lnSpc>
                <a:spcPct val="92300"/>
              </a:lnSpc>
              <a:spcBef>
                <a:spcPts val="430"/>
              </a:spcBef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-140" dirty="0">
                <a:solidFill>
                  <a:srgbClr val="001F5F"/>
                </a:solidFill>
                <a:latin typeface="Arial"/>
                <a:cs typeface="Arial"/>
              </a:rPr>
              <a:t>Organic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farming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in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an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alternative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agricultural </a:t>
            </a:r>
            <a:r>
              <a:rPr sz="2400" spc="-145" dirty="0">
                <a:solidFill>
                  <a:srgbClr val="001F5F"/>
                </a:solidFill>
                <a:latin typeface="Arial"/>
                <a:cs typeface="Arial"/>
              </a:rPr>
              <a:t>system </a:t>
            </a:r>
            <a:r>
              <a:rPr sz="2400" spc="20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2400" spc="-3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Arial"/>
                <a:cs typeface="Arial"/>
              </a:rPr>
              <a:t>rapidly  </a:t>
            </a:r>
            <a:r>
              <a:rPr sz="2400" spc="-125" dirty="0">
                <a:solidFill>
                  <a:srgbClr val="001F5F"/>
                </a:solidFill>
                <a:latin typeface="Arial"/>
                <a:cs typeface="Arial"/>
              </a:rPr>
              <a:t>changing </a:t>
            </a:r>
            <a:r>
              <a:rPr sz="2400" spc="-70" dirty="0">
                <a:solidFill>
                  <a:srgbClr val="001F5F"/>
                </a:solidFill>
                <a:latin typeface="Arial"/>
                <a:cs typeface="Arial"/>
              </a:rPr>
              <a:t>farming</a:t>
            </a:r>
            <a:r>
              <a:rPr sz="2400" spc="-1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95" dirty="0">
                <a:solidFill>
                  <a:srgbClr val="001F5F"/>
                </a:solidFill>
                <a:latin typeface="Arial"/>
                <a:cs typeface="Arial"/>
              </a:rPr>
              <a:t>practices.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725"/>
              </a:lnSpc>
            </a:pPr>
            <a:r>
              <a:rPr sz="3600" spc="-160" dirty="0">
                <a:solidFill>
                  <a:srgbClr val="001F5F"/>
                </a:solidFill>
                <a:latin typeface="Arial"/>
                <a:cs typeface="Arial"/>
              </a:rPr>
              <a:t>» </a:t>
            </a:r>
            <a:r>
              <a:rPr sz="2400" spc="35" dirty="0">
                <a:solidFill>
                  <a:srgbClr val="001F5F"/>
                </a:solidFill>
                <a:latin typeface="Arial"/>
                <a:cs typeface="Arial"/>
              </a:rPr>
              <a:t>It</a:t>
            </a:r>
            <a:r>
              <a:rPr sz="2400" spc="-5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spc="-130" dirty="0">
                <a:solidFill>
                  <a:srgbClr val="001F5F"/>
                </a:solidFill>
                <a:latin typeface="Arial"/>
                <a:cs typeface="Arial"/>
              </a:rPr>
              <a:t>sustains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55" dirty="0">
                <a:solidFill>
                  <a:srgbClr val="001F5F"/>
                </a:solidFill>
                <a:latin typeface="Arial"/>
                <a:cs typeface="Arial"/>
              </a:rPr>
              <a:t>health </a:t>
            </a:r>
            <a:r>
              <a:rPr sz="2400" spc="-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2400" spc="-30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2400" spc="-110" dirty="0">
                <a:solidFill>
                  <a:srgbClr val="001F5F"/>
                </a:solidFill>
                <a:latin typeface="Arial"/>
                <a:cs typeface="Arial"/>
              </a:rPr>
              <a:t>soils, </a:t>
            </a:r>
            <a:r>
              <a:rPr sz="2400" spc="-155" dirty="0">
                <a:solidFill>
                  <a:srgbClr val="001F5F"/>
                </a:solidFill>
                <a:latin typeface="Arial"/>
                <a:cs typeface="Arial"/>
              </a:rPr>
              <a:t>ecosystems </a:t>
            </a:r>
            <a:r>
              <a:rPr sz="2400" spc="-114" dirty="0">
                <a:solidFill>
                  <a:srgbClr val="001F5F"/>
                </a:solidFill>
                <a:latin typeface="Arial"/>
                <a:cs typeface="Arial"/>
              </a:rPr>
              <a:t>and </a:t>
            </a:r>
            <a:r>
              <a:rPr sz="2400" spc="-85" dirty="0">
                <a:solidFill>
                  <a:srgbClr val="001F5F"/>
                </a:solidFill>
                <a:latin typeface="Arial"/>
                <a:cs typeface="Arial"/>
              </a:rPr>
              <a:t>people.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31417"/>
            <a:ext cx="39084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29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Organic</a:t>
            </a:r>
            <a:r>
              <a:rPr sz="4000" b="0" u="heavy" spc="-26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 </a:t>
            </a:r>
            <a:r>
              <a:rPr sz="4000" b="0" u="heavy" spc="-2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Agriculture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355600" marR="5080" indent="-342900">
              <a:lnSpc>
                <a:spcPct val="97300"/>
              </a:lnSpc>
              <a:spcBef>
                <a:spcPts val="215"/>
              </a:spcBef>
            </a:pPr>
            <a:r>
              <a:rPr sz="3600" spc="-160" dirty="0"/>
              <a:t>» </a:t>
            </a:r>
            <a:r>
              <a:rPr spc="-70" dirty="0"/>
              <a:t>Biofertilizers </a:t>
            </a:r>
            <a:r>
              <a:rPr spc="-110" dirty="0"/>
              <a:t>are </a:t>
            </a:r>
            <a:r>
              <a:rPr spc="-70" dirty="0"/>
              <a:t>defined </a:t>
            </a:r>
            <a:r>
              <a:rPr spc="-225" dirty="0"/>
              <a:t>as </a:t>
            </a:r>
            <a:r>
              <a:rPr spc="-80" dirty="0"/>
              <a:t>preparations containing </a:t>
            </a:r>
            <a:r>
              <a:rPr spc="-60" dirty="0"/>
              <a:t>living </a:t>
            </a:r>
            <a:r>
              <a:rPr spc="-110" dirty="0"/>
              <a:t>cells </a:t>
            </a:r>
            <a:r>
              <a:rPr spc="-25" dirty="0"/>
              <a:t>or  </a:t>
            </a:r>
            <a:r>
              <a:rPr spc="-30" dirty="0"/>
              <a:t>latent </a:t>
            </a:r>
            <a:r>
              <a:rPr spc="-110" dirty="0"/>
              <a:t>cells </a:t>
            </a:r>
            <a:r>
              <a:rPr spc="-5" dirty="0"/>
              <a:t>of </a:t>
            </a:r>
            <a:r>
              <a:rPr spc="-35" dirty="0"/>
              <a:t>efficient </a:t>
            </a:r>
            <a:r>
              <a:rPr spc="-95" dirty="0"/>
              <a:t>strains </a:t>
            </a:r>
            <a:r>
              <a:rPr spc="-5" dirty="0"/>
              <a:t>of </a:t>
            </a:r>
            <a:r>
              <a:rPr spc="-110" dirty="0"/>
              <a:t>microorganisms </a:t>
            </a:r>
            <a:r>
              <a:rPr spc="-5" dirty="0"/>
              <a:t>that </a:t>
            </a:r>
            <a:r>
              <a:rPr spc="-75" dirty="0"/>
              <a:t>help </a:t>
            </a:r>
            <a:r>
              <a:rPr spc="-85" dirty="0"/>
              <a:t>crop  </a:t>
            </a:r>
            <a:r>
              <a:rPr spc="-80" dirty="0"/>
              <a:t>plants </a:t>
            </a:r>
            <a:r>
              <a:rPr spc="-30" dirty="0"/>
              <a:t>in </a:t>
            </a:r>
            <a:r>
              <a:rPr spc="-60" dirty="0"/>
              <a:t>fixing nitrogen, </a:t>
            </a:r>
            <a:r>
              <a:rPr spc="-80" dirty="0"/>
              <a:t>solubilising</a:t>
            </a:r>
            <a:r>
              <a:rPr spc="-490" dirty="0"/>
              <a:t> </a:t>
            </a:r>
            <a:r>
              <a:rPr spc="-100" dirty="0"/>
              <a:t>phosphate </a:t>
            </a:r>
            <a:r>
              <a:rPr spc="-114" dirty="0"/>
              <a:t>and </a:t>
            </a:r>
            <a:r>
              <a:rPr spc="-120" dirty="0"/>
              <a:t>decomposing  </a:t>
            </a:r>
            <a:r>
              <a:rPr spc="-90" dirty="0"/>
              <a:t>cellulose.</a:t>
            </a:r>
            <a:endParaRPr sz="3600"/>
          </a:p>
          <a:p>
            <a:pPr marL="12700">
              <a:lnSpc>
                <a:spcPts val="3600"/>
              </a:lnSpc>
            </a:pPr>
            <a:r>
              <a:rPr sz="3600" spc="-160" dirty="0"/>
              <a:t>» </a:t>
            </a:r>
            <a:r>
              <a:rPr spc="-160" dirty="0"/>
              <a:t>They </a:t>
            </a:r>
            <a:r>
              <a:rPr spc="-110" dirty="0"/>
              <a:t>are </a:t>
            </a:r>
            <a:r>
              <a:rPr spc="-70" dirty="0"/>
              <a:t>eco-friendly </a:t>
            </a:r>
            <a:r>
              <a:rPr spc="-110" dirty="0"/>
              <a:t>organic </a:t>
            </a:r>
            <a:r>
              <a:rPr spc="-120" dirty="0"/>
              <a:t>agro </a:t>
            </a:r>
            <a:r>
              <a:rPr spc="-55" dirty="0"/>
              <a:t>inputs </a:t>
            </a:r>
            <a:r>
              <a:rPr spc="-114" dirty="0"/>
              <a:t>and </a:t>
            </a:r>
            <a:r>
              <a:rPr spc="-110" dirty="0"/>
              <a:t>are </a:t>
            </a:r>
            <a:r>
              <a:rPr spc="-75" dirty="0"/>
              <a:t>more</a:t>
            </a:r>
            <a:r>
              <a:rPr spc="-250" dirty="0"/>
              <a:t> </a:t>
            </a:r>
            <a:r>
              <a:rPr spc="-40" dirty="0"/>
              <a:t>efficient</a:t>
            </a:r>
            <a:endParaRPr sz="3600"/>
          </a:p>
          <a:p>
            <a:pPr marL="355600">
              <a:lnSpc>
                <a:spcPts val="2760"/>
              </a:lnSpc>
            </a:pPr>
            <a:r>
              <a:rPr spc="-114" dirty="0"/>
              <a:t>and </a:t>
            </a:r>
            <a:r>
              <a:rPr spc="-110" dirty="0"/>
              <a:t>cost </a:t>
            </a:r>
            <a:r>
              <a:rPr spc="-65" dirty="0"/>
              <a:t>effective </a:t>
            </a:r>
            <a:r>
              <a:rPr spc="-50" dirty="0"/>
              <a:t>than </a:t>
            </a:r>
            <a:r>
              <a:rPr spc="-105" dirty="0"/>
              <a:t>chemical</a:t>
            </a:r>
            <a:r>
              <a:rPr spc="-325" dirty="0"/>
              <a:t> </a:t>
            </a:r>
            <a:r>
              <a:rPr spc="-55" dirty="0"/>
              <a:t>fertilizers.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5708" y="1458848"/>
            <a:ext cx="24980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26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rebuchet MS"/>
                <a:cs typeface="Trebuchet MS"/>
              </a:rPr>
              <a:t>Biofertilizers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13943" y="327672"/>
            <a:ext cx="11632311" cy="6365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0040" y="333756"/>
            <a:ext cx="11523345" cy="6256020"/>
          </a:xfrm>
          <a:custGeom>
            <a:avLst/>
            <a:gdLst/>
            <a:ahLst/>
            <a:cxnLst/>
            <a:rect l="l" t="t" r="r" b="b"/>
            <a:pathLst>
              <a:path w="11523345" h="6256020">
                <a:moveTo>
                  <a:pt x="1042669" y="0"/>
                </a:moveTo>
                <a:lnTo>
                  <a:pt x="11522964" y="0"/>
                </a:lnTo>
                <a:lnTo>
                  <a:pt x="11522964" y="5213350"/>
                </a:lnTo>
                <a:lnTo>
                  <a:pt x="11521890" y="5261076"/>
                </a:lnTo>
                <a:lnTo>
                  <a:pt x="11518702" y="5308253"/>
                </a:lnTo>
                <a:lnTo>
                  <a:pt x="11513445" y="5354832"/>
                </a:lnTo>
                <a:lnTo>
                  <a:pt x="11506164" y="5400769"/>
                </a:lnTo>
                <a:lnTo>
                  <a:pt x="11496905" y="5446017"/>
                </a:lnTo>
                <a:lnTo>
                  <a:pt x="11485716" y="5490530"/>
                </a:lnTo>
                <a:lnTo>
                  <a:pt x="11472641" y="5534262"/>
                </a:lnTo>
                <a:lnTo>
                  <a:pt x="11457728" y="5577168"/>
                </a:lnTo>
                <a:lnTo>
                  <a:pt x="11441021" y="5619201"/>
                </a:lnTo>
                <a:lnTo>
                  <a:pt x="11422567" y="5660315"/>
                </a:lnTo>
                <a:lnTo>
                  <a:pt x="11402411" y="5700464"/>
                </a:lnTo>
                <a:lnTo>
                  <a:pt x="11380601" y="5739602"/>
                </a:lnTo>
                <a:lnTo>
                  <a:pt x="11357182" y="5777683"/>
                </a:lnTo>
                <a:lnTo>
                  <a:pt x="11332200" y="5814661"/>
                </a:lnTo>
                <a:lnTo>
                  <a:pt x="11305700" y="5850491"/>
                </a:lnTo>
                <a:lnTo>
                  <a:pt x="11277730" y="5885125"/>
                </a:lnTo>
                <a:lnTo>
                  <a:pt x="11248334" y="5918519"/>
                </a:lnTo>
                <a:lnTo>
                  <a:pt x="11217560" y="5950626"/>
                </a:lnTo>
                <a:lnTo>
                  <a:pt x="11185453" y="5981399"/>
                </a:lnTo>
                <a:lnTo>
                  <a:pt x="11152059" y="6010794"/>
                </a:lnTo>
                <a:lnTo>
                  <a:pt x="11117424" y="6038764"/>
                </a:lnTo>
                <a:lnTo>
                  <a:pt x="11081594" y="6065263"/>
                </a:lnTo>
                <a:lnTo>
                  <a:pt x="11044616" y="6090244"/>
                </a:lnTo>
                <a:lnTo>
                  <a:pt x="11006534" y="6113663"/>
                </a:lnTo>
                <a:lnTo>
                  <a:pt x="10967396" y="6135472"/>
                </a:lnTo>
                <a:lnTo>
                  <a:pt x="10927247" y="6155627"/>
                </a:lnTo>
                <a:lnTo>
                  <a:pt x="10886134" y="6174080"/>
                </a:lnTo>
                <a:lnTo>
                  <a:pt x="10844102" y="6190787"/>
                </a:lnTo>
                <a:lnTo>
                  <a:pt x="10801197" y="6205700"/>
                </a:lnTo>
                <a:lnTo>
                  <a:pt x="10757465" y="6218774"/>
                </a:lnTo>
                <a:lnTo>
                  <a:pt x="10712953" y="6229963"/>
                </a:lnTo>
                <a:lnTo>
                  <a:pt x="10667706" y="6239220"/>
                </a:lnTo>
                <a:lnTo>
                  <a:pt x="10621771" y="6246501"/>
                </a:lnTo>
                <a:lnTo>
                  <a:pt x="10575193" y="6251758"/>
                </a:lnTo>
                <a:lnTo>
                  <a:pt x="10528018" y="6254947"/>
                </a:lnTo>
                <a:lnTo>
                  <a:pt x="10480293" y="6256020"/>
                </a:lnTo>
                <a:lnTo>
                  <a:pt x="0" y="6256020"/>
                </a:lnTo>
                <a:lnTo>
                  <a:pt x="0" y="1042670"/>
                </a:lnTo>
                <a:lnTo>
                  <a:pt x="1072" y="994945"/>
                </a:lnTo>
                <a:lnTo>
                  <a:pt x="4261" y="947770"/>
                </a:lnTo>
                <a:lnTo>
                  <a:pt x="9518" y="901192"/>
                </a:lnTo>
                <a:lnTo>
                  <a:pt x="16799" y="855257"/>
                </a:lnTo>
                <a:lnTo>
                  <a:pt x="26056" y="810010"/>
                </a:lnTo>
                <a:lnTo>
                  <a:pt x="37245" y="765498"/>
                </a:lnTo>
                <a:lnTo>
                  <a:pt x="50319" y="721766"/>
                </a:lnTo>
                <a:lnTo>
                  <a:pt x="65232" y="678861"/>
                </a:lnTo>
                <a:lnTo>
                  <a:pt x="81939" y="636829"/>
                </a:lnTo>
                <a:lnTo>
                  <a:pt x="100392" y="595716"/>
                </a:lnTo>
                <a:lnTo>
                  <a:pt x="120547" y="555567"/>
                </a:lnTo>
                <a:lnTo>
                  <a:pt x="142356" y="516429"/>
                </a:lnTo>
                <a:lnTo>
                  <a:pt x="165775" y="478347"/>
                </a:lnTo>
                <a:lnTo>
                  <a:pt x="190756" y="441369"/>
                </a:lnTo>
                <a:lnTo>
                  <a:pt x="217255" y="405539"/>
                </a:lnTo>
                <a:lnTo>
                  <a:pt x="245225" y="370904"/>
                </a:lnTo>
                <a:lnTo>
                  <a:pt x="274620" y="337510"/>
                </a:lnTo>
                <a:lnTo>
                  <a:pt x="305393" y="305403"/>
                </a:lnTo>
                <a:lnTo>
                  <a:pt x="337500" y="274629"/>
                </a:lnTo>
                <a:lnTo>
                  <a:pt x="370894" y="245233"/>
                </a:lnTo>
                <a:lnTo>
                  <a:pt x="405528" y="217263"/>
                </a:lnTo>
                <a:lnTo>
                  <a:pt x="441358" y="190763"/>
                </a:lnTo>
                <a:lnTo>
                  <a:pt x="478336" y="165781"/>
                </a:lnTo>
                <a:lnTo>
                  <a:pt x="516417" y="142362"/>
                </a:lnTo>
                <a:lnTo>
                  <a:pt x="555555" y="120552"/>
                </a:lnTo>
                <a:lnTo>
                  <a:pt x="595704" y="100396"/>
                </a:lnTo>
                <a:lnTo>
                  <a:pt x="636818" y="81942"/>
                </a:lnTo>
                <a:lnTo>
                  <a:pt x="678851" y="65235"/>
                </a:lnTo>
                <a:lnTo>
                  <a:pt x="721757" y="50322"/>
                </a:lnTo>
                <a:lnTo>
                  <a:pt x="765489" y="37247"/>
                </a:lnTo>
                <a:lnTo>
                  <a:pt x="810002" y="26058"/>
                </a:lnTo>
                <a:lnTo>
                  <a:pt x="855250" y="16799"/>
                </a:lnTo>
                <a:lnTo>
                  <a:pt x="901187" y="9518"/>
                </a:lnTo>
                <a:lnTo>
                  <a:pt x="947766" y="4261"/>
                </a:lnTo>
                <a:lnTo>
                  <a:pt x="994943" y="1073"/>
                </a:lnTo>
                <a:lnTo>
                  <a:pt x="1042669" y="0"/>
                </a:lnTo>
                <a:close/>
              </a:path>
            </a:pathLst>
          </a:custGeom>
          <a:ln w="12191">
            <a:solidFill>
              <a:srgbClr val="4170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653016" y="333756"/>
            <a:ext cx="1988820" cy="1389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00616" y="861098"/>
            <a:ext cx="2319274" cy="478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37217" y="446277"/>
            <a:ext cx="178816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09" dirty="0">
                <a:solidFill>
                  <a:srgbClr val="006FC0"/>
                </a:solidFill>
                <a:latin typeface="Verdana"/>
                <a:cs typeface="Verdana"/>
              </a:rPr>
              <a:t>Economic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03535" y="1184173"/>
            <a:ext cx="934046" cy="4768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445495" y="1184173"/>
            <a:ext cx="624649" cy="4768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578083" y="1184173"/>
            <a:ext cx="1132128" cy="4768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240136" y="768857"/>
            <a:ext cx="12407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480" dirty="0">
                <a:solidFill>
                  <a:srgbClr val="585858"/>
                </a:solidFill>
                <a:latin typeface="Verdana"/>
                <a:cs typeface="Verdana"/>
              </a:rPr>
              <a:t>bo</a:t>
            </a:r>
            <a:r>
              <a:rPr sz="3200" b="1" spc="-420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3200" b="1" spc="-495" dirty="0">
                <a:solidFill>
                  <a:srgbClr val="585858"/>
                </a:solidFill>
                <a:latin typeface="Verdana"/>
                <a:cs typeface="Verdana"/>
              </a:rPr>
              <a:t>any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1247</Words>
  <Application>Microsoft Office PowerPoint</Application>
  <PresentationFormat>Custom</PresentationFormat>
  <Paragraphs>246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Definition</vt:lpstr>
      <vt:lpstr>Economic</vt:lpstr>
      <vt:lpstr>Domestication of plants » Domestication is the process of bringing wild plant into cultivation  through careful selection and genetic alteration to provide food  and other benefits to human.</vt:lpstr>
      <vt:lpstr>Economic</vt:lpstr>
      <vt:lpstr>Economic</vt:lpstr>
      <vt:lpstr>Economic</vt:lpstr>
      <vt:lpstr>Organic Agriculture</vt:lpstr>
      <vt:lpstr>Biofertilizers</vt:lpstr>
      <vt:lpstr>Rhizobium (Symbiotic bacteria) » Best suited for paddy field which  increase the yield by 15 – 40%</vt:lpstr>
      <vt:lpstr>Azolla (Free floating water fern)</vt:lpstr>
      <vt:lpstr>Arbuscular mycorrhizae</vt:lpstr>
      <vt:lpstr>Seaweed Liquid Fertilizer</vt:lpstr>
      <vt:lpstr>Bio-Pesticides</vt:lpstr>
      <vt:lpstr>Green Manuring</vt:lpstr>
      <vt:lpstr>Plant Breeding</vt:lpstr>
      <vt:lpstr>Objectives of Plant Breeding</vt:lpstr>
      <vt:lpstr>Economic</vt:lpstr>
      <vt:lpstr>Economic</vt:lpstr>
      <vt:lpstr>Economic</vt:lpstr>
      <vt:lpstr>Economic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dell</cp:lastModifiedBy>
  <cp:revision>1</cp:revision>
  <dcterms:created xsi:type="dcterms:W3CDTF">2019-06-06T10:38:05Z</dcterms:created>
  <dcterms:modified xsi:type="dcterms:W3CDTF">2019-06-10T09:09:08Z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2019-06-04T00:00:00Z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2019-06-06T00:00:00Z</vt:filetime>
  </property>
</Properties>
</file>